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17" r:id="rId1"/>
  </p:sldMasterIdLst>
  <p:notesMasterIdLst>
    <p:notesMasterId r:id="rId30"/>
  </p:notesMasterIdLst>
  <p:handoutMasterIdLst>
    <p:handoutMasterId r:id="rId31"/>
  </p:handoutMasterIdLst>
  <p:sldIdLst>
    <p:sldId id="289" r:id="rId2"/>
    <p:sldId id="299" r:id="rId3"/>
    <p:sldId id="317" r:id="rId4"/>
    <p:sldId id="318" r:id="rId5"/>
    <p:sldId id="319" r:id="rId6"/>
    <p:sldId id="320" r:id="rId7"/>
    <p:sldId id="288" r:id="rId8"/>
    <p:sldId id="257" r:id="rId9"/>
    <p:sldId id="305" r:id="rId10"/>
    <p:sldId id="312" r:id="rId11"/>
    <p:sldId id="313" r:id="rId12"/>
    <p:sldId id="260" r:id="rId13"/>
    <p:sldId id="314" r:id="rId14"/>
    <p:sldId id="315" r:id="rId15"/>
    <p:sldId id="316" r:id="rId16"/>
    <p:sldId id="263" r:id="rId17"/>
    <p:sldId id="276" r:id="rId18"/>
    <p:sldId id="277" r:id="rId19"/>
    <p:sldId id="310" r:id="rId20"/>
    <p:sldId id="278" r:id="rId21"/>
    <p:sldId id="272" r:id="rId22"/>
    <p:sldId id="304" r:id="rId23"/>
    <p:sldId id="290" r:id="rId24"/>
    <p:sldId id="291" r:id="rId25"/>
    <p:sldId id="292" r:id="rId26"/>
    <p:sldId id="293" r:id="rId27"/>
    <p:sldId id="294" r:id="rId28"/>
    <p:sldId id="295" r:id="rId29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2528"/>
    <a:srgbClr val="FF3300"/>
    <a:srgbClr val="659A2A"/>
    <a:srgbClr val="25C000"/>
    <a:srgbClr val="51EDFD"/>
    <a:srgbClr val="03D7ED"/>
    <a:srgbClr val="093E79"/>
    <a:srgbClr val="004A82"/>
    <a:srgbClr val="C9A6E4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25" autoAdjust="0"/>
    <p:restoredTop sz="94664" autoAdjust="0"/>
  </p:normalViewPr>
  <p:slideViewPr>
    <p:cSldViewPr>
      <p:cViewPr varScale="1">
        <p:scale>
          <a:sx n="77" d="100"/>
          <a:sy n="77" d="100"/>
        </p:scale>
        <p:origin x="-108" y="-7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9.0394847541142593E-3"/>
                  <c:y val="-1.4414313526830657E-2"/>
                </c:manualLayout>
              </c:layout>
              <c:showVal val="1"/>
            </c:dLbl>
            <c:dLbl>
              <c:idx val="1"/>
              <c:layout>
                <c:manualLayout>
                  <c:x val="1.2052646338818866E-2"/>
                  <c:y val="-2.1621470290245991E-2"/>
                </c:manualLayout>
              </c:layout>
              <c:showVal val="1"/>
            </c:dLbl>
            <c:dLbl>
              <c:idx val="2"/>
              <c:layout>
                <c:manualLayout>
                  <c:x val="7.5329039617618478E-3"/>
                  <c:y val="-1.9219084702440901E-2"/>
                </c:manualLayout>
              </c:layout>
              <c:showVal val="1"/>
            </c:dLbl>
            <c:dLbl>
              <c:idx val="3"/>
              <c:layout>
                <c:manualLayout>
                  <c:x val="1.0546065546466607E-2"/>
                  <c:y val="-2.6426241465856454E-2"/>
                </c:manualLayout>
              </c:layout>
              <c:showVal val="1"/>
            </c:dLbl>
            <c:dLbl>
              <c:idx val="4"/>
              <c:layout>
                <c:manualLayout>
                  <c:x val="1.5065807923523699E-2"/>
                  <c:y val="-3.6035783817077047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отчет 2024 г.</c:v>
                </c:pt>
                <c:pt idx="1">
                  <c:v>оценка 2025 г.</c:v>
                </c:pt>
                <c:pt idx="2">
                  <c:v>2026 г.</c:v>
                </c:pt>
                <c:pt idx="3">
                  <c:v>2027 г.</c:v>
                </c:pt>
                <c:pt idx="4">
                  <c:v>2028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11.6</c:v>
                </c:pt>
                <c:pt idx="1">
                  <c:v>12.3</c:v>
                </c:pt>
                <c:pt idx="2">
                  <c:v>13.3</c:v>
                </c:pt>
                <c:pt idx="3">
                  <c:v>14.3</c:v>
                </c:pt>
                <c:pt idx="4">
                  <c:v>15.5</c:v>
                </c:pt>
              </c:numCache>
            </c:numRef>
          </c:val>
        </c:ser>
        <c:shape val="cylinder"/>
        <c:axId val="173433216"/>
        <c:axId val="173434752"/>
        <c:axId val="0"/>
      </c:bar3DChart>
      <c:catAx>
        <c:axId val="17343321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73434752"/>
        <c:crosses val="autoZero"/>
        <c:auto val="1"/>
        <c:lblAlgn val="ctr"/>
        <c:lblOffset val="100"/>
      </c:catAx>
      <c:valAx>
        <c:axId val="173434752"/>
        <c:scaling>
          <c:orientation val="minMax"/>
        </c:scaling>
        <c:axPos val="l"/>
        <c:majorGridlines/>
        <c:numFmt formatCode="General" sourceLinked="1"/>
        <c:tickLblPos val="nextTo"/>
        <c:crossAx val="1734332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659A2A"/>
            </a:solidFill>
            <a:ln>
              <a:solidFill>
                <a:schemeClr val="accent1">
                  <a:lumMod val="50000"/>
                </a:schemeClr>
              </a:solidFill>
            </a:ln>
          </c:spPr>
          <c:dLbls>
            <c:dLbl>
              <c:idx val="1"/>
              <c:layout>
                <c:manualLayout>
                  <c:x val="0"/>
                  <c:y val="1.5458828999789441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отчет 2024 г.</c:v>
                </c:pt>
                <c:pt idx="1">
                  <c:v>оценка 2025 г.</c:v>
                </c:pt>
                <c:pt idx="2">
                  <c:v>2026 г.</c:v>
                </c:pt>
                <c:pt idx="3">
                  <c:v>2027 г.</c:v>
                </c:pt>
                <c:pt idx="4">
                  <c:v>2028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564.9</c:v>
                </c:pt>
                <c:pt idx="1">
                  <c:v>441.2</c:v>
                </c:pt>
                <c:pt idx="2">
                  <c:v>465.2</c:v>
                </c:pt>
                <c:pt idx="3">
                  <c:v>473.5</c:v>
                </c:pt>
                <c:pt idx="4">
                  <c:v>484.6</c:v>
                </c:pt>
              </c:numCache>
            </c:numRef>
          </c:val>
        </c:ser>
        <c:axId val="173449216"/>
        <c:axId val="173450752"/>
      </c:barChart>
      <c:catAx>
        <c:axId val="17344921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73450752"/>
        <c:crosses val="autoZero"/>
        <c:auto val="1"/>
        <c:lblAlgn val="ctr"/>
        <c:lblOffset val="100"/>
      </c:catAx>
      <c:valAx>
        <c:axId val="173450752"/>
        <c:scaling>
          <c:orientation val="minMax"/>
        </c:scaling>
        <c:axPos val="l"/>
        <c:majorGridlines/>
        <c:numFmt formatCode="General" sourceLinked="1"/>
        <c:tickLblPos val="nextTo"/>
        <c:crossAx val="1734492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8.6169609690308416E-2"/>
          <c:y val="3.7077294685990664E-2"/>
          <c:w val="0.69880374210560314"/>
          <c:h val="0.8110224808855415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отгруженных товаров собственного производства, выполненных работ и услуг собственными силами по полному кругу организаций - производителей, всего по району, млн. руб.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layout>
                <c:manualLayout>
                  <c:x val="1.2197402961615877E-2"/>
                  <c:y val="-1.9323671497584703E-2"/>
                </c:manualLayout>
              </c:layout>
              <c:showVal val="1"/>
            </c:dLbl>
            <c:dLbl>
              <c:idx val="1"/>
              <c:layout>
                <c:manualLayout>
                  <c:x val="1.2197402961615877E-2"/>
                  <c:y val="-2.4154589371980423E-2"/>
                </c:manualLayout>
              </c:layout>
              <c:showVal val="1"/>
            </c:dLbl>
            <c:dLbl>
              <c:idx val="2"/>
              <c:layout>
                <c:manualLayout>
                  <c:x val="1.2197402961615877E-2"/>
                  <c:y val="-1.2077294685990338E-2"/>
                </c:manualLayout>
              </c:layout>
              <c:showVal val="1"/>
            </c:dLbl>
            <c:dLbl>
              <c:idx val="3"/>
              <c:layout>
                <c:manualLayout>
                  <c:x val="1.2197402961615877E-2"/>
                  <c:y val="-1.6908212560386472E-2"/>
                </c:manualLayout>
              </c:layout>
              <c:showVal val="1"/>
            </c:dLbl>
            <c:dLbl>
              <c:idx val="4"/>
              <c:layout>
                <c:manualLayout>
                  <c:x val="1.2197402961615877E-2"/>
                  <c:y val="-1.6908212560386472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отчет 2024 г.</c:v>
                </c:pt>
                <c:pt idx="1">
                  <c:v>оценка 2025 г.</c:v>
                </c:pt>
                <c:pt idx="2">
                  <c:v>2026 г.</c:v>
                </c:pt>
                <c:pt idx="3">
                  <c:v>2027 г.</c:v>
                </c:pt>
                <c:pt idx="4">
                  <c:v>2028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175.9</c:v>
                </c:pt>
                <c:pt idx="1">
                  <c:v>192.5</c:v>
                </c:pt>
                <c:pt idx="2">
                  <c:v>209.5</c:v>
                </c:pt>
                <c:pt idx="3">
                  <c:v>226.8</c:v>
                </c:pt>
                <c:pt idx="4">
                  <c:v>245</c:v>
                </c:pt>
              </c:numCache>
            </c:numRef>
          </c:val>
        </c:ser>
        <c:shape val="box"/>
        <c:axId val="174142592"/>
        <c:axId val="174144128"/>
        <c:axId val="0"/>
      </c:bar3DChart>
      <c:catAx>
        <c:axId val="174142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74144128"/>
        <c:crosses val="autoZero"/>
        <c:auto val="1"/>
        <c:lblAlgn val="ctr"/>
        <c:lblOffset val="100"/>
      </c:catAx>
      <c:valAx>
        <c:axId val="174144128"/>
        <c:scaling>
          <c:orientation val="minMax"/>
        </c:scaling>
        <c:axPos val="l"/>
        <c:majorGridlines/>
        <c:numFmt formatCode="General" sourceLinked="1"/>
        <c:tickLblPos val="nextTo"/>
        <c:crossAx val="174142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410740821754399"/>
          <c:y val="6.1376621400586195E-2"/>
          <c:w val="0.21589256100547671"/>
          <c:h val="0.8482610597588347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отчет 2024 г.</c:v>
                </c:pt>
                <c:pt idx="1">
                  <c:v>оценка 2025 г.</c:v>
                </c:pt>
                <c:pt idx="2">
                  <c:v>2026 г.</c:v>
                </c:pt>
                <c:pt idx="3">
                  <c:v>2027 г.</c:v>
                </c:pt>
                <c:pt idx="4">
                  <c:v>2028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123.8</c:v>
                </c:pt>
                <c:pt idx="1">
                  <c:v>137</c:v>
                </c:pt>
                <c:pt idx="2">
                  <c:v>145.80000000000001</c:v>
                </c:pt>
                <c:pt idx="3">
                  <c:v>152</c:v>
                </c:pt>
                <c:pt idx="4">
                  <c:v>158.4</c:v>
                </c:pt>
              </c:numCache>
            </c:numRef>
          </c:val>
        </c:ser>
        <c:overlap val="100"/>
        <c:axId val="174234240"/>
        <c:axId val="174358912"/>
      </c:barChart>
      <c:catAx>
        <c:axId val="17423424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74358912"/>
        <c:crosses val="autoZero"/>
        <c:auto val="1"/>
        <c:lblAlgn val="ctr"/>
        <c:lblOffset val="100"/>
      </c:catAx>
      <c:valAx>
        <c:axId val="174358912"/>
        <c:scaling>
          <c:orientation val="minMax"/>
        </c:scaling>
        <c:axPos val="l"/>
        <c:majorGridlines/>
        <c:numFmt formatCode="General" sourceLinked="1"/>
        <c:tickLblPos val="nextTo"/>
        <c:crossAx val="1742342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perspective val="0"/>
    </c:view3D>
    <c:plotArea>
      <c:layout>
        <c:manualLayout>
          <c:layoutTarget val="inner"/>
          <c:xMode val="edge"/>
          <c:yMode val="edge"/>
          <c:x val="2.3366544173726068E-2"/>
          <c:y val="0.35714117123565953"/>
          <c:w val="0.83938393839383962"/>
          <c:h val="0.58188824662813265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 w="9753">
              <a:solidFill>
                <a:schemeClr val="tx1"/>
              </a:solidFill>
              <a:prstDash val="solid"/>
            </a:ln>
          </c:spPr>
          <c:explosion val="39"/>
          <c:dPt>
            <c:idx val="1"/>
            <c:spPr>
              <a:solidFill>
                <a:schemeClr val="accent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accent3">
                  <a:lumMod val="40000"/>
                  <a:lumOff val="60000"/>
                </a:schemeClr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7.8897090150428756E-2"/>
                  <c:y val="-0.1625993925206524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Общегосударственные вопросы
74 </a:t>
                    </a:r>
                    <a:r>
                      <a:rPr lang="ru-RU" dirty="0" smtClean="0"/>
                      <a:t>702,2 </a:t>
                    </a:r>
                    <a:r>
                      <a:rPr lang="ru-RU" sz="1461" b="1" i="0" u="none" strike="noStrike" baseline="0" dirty="0" smtClean="0"/>
                      <a:t>т.р.</a:t>
                    </a:r>
                    <a:r>
                      <a:rPr lang="ru-RU" dirty="0"/>
                      <a:t>
13%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1"/>
              <c:layout>
                <c:manualLayout>
                  <c:x val="8.9522794366681691E-3"/>
                  <c:y val="-0.3106970535316991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Национальная </a:t>
                    </a:r>
                    <a:r>
                      <a:rPr lang="ru-RU" dirty="0"/>
                      <a:t>оборона 
3 </a:t>
                    </a:r>
                    <a:r>
                      <a:rPr lang="ru-RU" dirty="0" smtClean="0"/>
                      <a:t>054,7 </a:t>
                    </a:r>
                    <a:r>
                      <a:rPr lang="ru-RU" sz="1461" b="1" i="0" u="none" strike="noStrike" baseline="0" dirty="0" smtClean="0"/>
                      <a:t>т.р.</a:t>
                    </a:r>
                    <a:r>
                      <a:rPr lang="ru-RU" dirty="0"/>
                      <a:t>
1%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2"/>
              <c:layout>
                <c:manualLayout>
                  <c:x val="3.8202909872440101E-3"/>
                  <c:y val="-0.1090518292093095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Национальная </a:t>
                    </a:r>
                    <a:r>
                      <a:rPr lang="ru-RU" dirty="0"/>
                      <a:t>экономика
44 </a:t>
                    </a:r>
                    <a:r>
                      <a:rPr lang="ru-RU" dirty="0" smtClean="0"/>
                      <a:t>858,8 </a:t>
                    </a:r>
                    <a:r>
                      <a:rPr lang="ru-RU" sz="1461" b="1" i="0" u="none" strike="noStrike" baseline="0" dirty="0" smtClean="0"/>
                      <a:t>т.р.</a:t>
                    </a:r>
                    <a:r>
                      <a:rPr lang="ru-RU" dirty="0"/>
                      <a:t>
8%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/>
                      <a:t>ЖКХ
55 </a:t>
                    </a:r>
                    <a:r>
                      <a:rPr lang="ru-RU" smtClean="0"/>
                      <a:t>895,2 </a:t>
                    </a:r>
                    <a:r>
                      <a:rPr lang="ru-RU" sz="1461" b="1" i="0" u="none" strike="noStrike" baseline="0" smtClean="0"/>
                      <a:t>т.р.</a:t>
                    </a:r>
                    <a:r>
                      <a:rPr lang="ru-RU"/>
                      <a:t>
10%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Охрана окружающей среды
</a:t>
                    </a:r>
                    <a:r>
                      <a:rPr lang="ru-RU" smtClean="0"/>
                      <a:t>150,0 </a:t>
                    </a:r>
                    <a:r>
                      <a:rPr lang="ru-RU" sz="1461" b="1" i="0" u="none" strike="noStrike" baseline="0" smtClean="0"/>
                      <a:t>т.р.</a:t>
                    </a:r>
                    <a:r>
                      <a:rPr lang="ru-RU"/>
                      <a:t>
0,03%</a:t>
                    </a:r>
                  </a:p>
                </c:rich>
              </c:tx>
              <c:numFmt formatCode="0.00%" sourceLinked="0"/>
              <c:spPr/>
              <c:showVal val="1"/>
              <c:showCatName val="1"/>
              <c:showPercent val="1"/>
            </c:dLbl>
            <c:dLbl>
              <c:idx val="5"/>
              <c:layout>
                <c:manualLayout>
                  <c:x val="0.15267488403800886"/>
                  <c:y val="-0.1880709628741124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Образование</a:t>
                    </a:r>
                    <a:r>
                      <a:rPr lang="ru-RU" dirty="0"/>
                      <a:t>
320 </a:t>
                    </a:r>
                    <a:r>
                      <a:rPr lang="ru-RU" dirty="0" smtClean="0"/>
                      <a:t>028,5 </a:t>
                    </a:r>
                    <a:r>
                      <a:rPr lang="ru-RU" sz="1461" b="1" i="0" u="none" strike="noStrike" baseline="0" dirty="0" smtClean="0"/>
                      <a:t>т.р.</a:t>
                    </a:r>
                    <a:r>
                      <a:rPr lang="ru-RU" dirty="0"/>
                      <a:t>
58%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6"/>
              <c:layout>
                <c:manualLayout>
                  <c:x val="-8.5257990989233659E-2"/>
                  <c:y val="-1.416162046083306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Культура</a:t>
                    </a:r>
                    <a:r>
                      <a:rPr lang="ru-RU" dirty="0"/>
                      <a:t>
21 </a:t>
                    </a:r>
                    <a:r>
                      <a:rPr lang="ru-RU" dirty="0" smtClean="0"/>
                      <a:t>513,6 т.р.</a:t>
                    </a:r>
                    <a:r>
                      <a:rPr lang="ru-RU" dirty="0"/>
                      <a:t>
4%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7"/>
              <c:layout>
                <c:manualLayout>
                  <c:x val="-0.14709769713424153"/>
                  <c:y val="-0.16741066764688811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Социальная политика 
25 </a:t>
                    </a:r>
                    <a:r>
                      <a:rPr lang="ru-RU" smtClean="0"/>
                      <a:t>028,5т.р.</a:t>
                    </a:r>
                    <a:r>
                      <a:rPr lang="ru-RU"/>
                      <a:t>
5%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8"/>
              <c:layout>
                <c:manualLayout>
                  <c:x val="5.2394718312355421E-3"/>
                  <c:y val="-0.1915693861363153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dirty="0" smtClean="0"/>
                      <a:t> Физическая </a:t>
                    </a:r>
                    <a:r>
                      <a:rPr lang="ru-RU" dirty="0"/>
                      <a:t>культура и спорт
</a:t>
                    </a:r>
                    <a:r>
                      <a:rPr lang="ru-RU" dirty="0" smtClean="0"/>
                      <a:t>33,0 </a:t>
                    </a:r>
                    <a:r>
                      <a:rPr lang="ru-RU" sz="1461" b="1" i="0" u="none" strike="noStrike" baseline="0" dirty="0" smtClean="0"/>
                      <a:t>т.р.</a:t>
                    </a:r>
                    <a:r>
                      <a:rPr lang="ru-RU" dirty="0"/>
                      <a:t>
0,01%</a:t>
                    </a:r>
                  </a:p>
                </c:rich>
              </c:tx>
              <c:numFmt formatCode="0.00%" sourceLinked="0"/>
              <c:spPr/>
              <c:showVal val="1"/>
              <c:showCatName val="1"/>
              <c:showPercent val="1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ru-RU"/>
                      <a:t>Межбюджетные трансферты
8 </a:t>
                    </a:r>
                    <a:r>
                      <a:rPr lang="ru-RU" smtClean="0"/>
                      <a:t>405,4 </a:t>
                    </a:r>
                    <a:r>
                      <a:rPr lang="ru-RU" sz="1461" b="1" i="0" u="none" strike="noStrike" baseline="0" smtClean="0"/>
                      <a:t>т.р.</a:t>
                    </a:r>
                    <a:r>
                      <a:rPr lang="ru-RU"/>
                      <a:t>
1%</a:t>
                    </a:r>
                  </a:p>
                </c:rich>
              </c:tx>
              <c:showVal val="1"/>
              <c:showCatName val="1"/>
              <c:showPercent val="1"/>
            </c:dLbl>
            <c:showVal val="1"/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Sheet1!$B$2:$L$2</c:f>
              <c:numCache>
                <c:formatCode>#,##0.0</c:formatCode>
                <c:ptCount val="10"/>
                <c:pt idx="0">
                  <c:v>74702.156000000003</c:v>
                </c:pt>
                <c:pt idx="1">
                  <c:v>3054.7</c:v>
                </c:pt>
                <c:pt idx="2">
                  <c:v>44858.806300000011</c:v>
                </c:pt>
                <c:pt idx="3">
                  <c:v>55895.222220000003</c:v>
                </c:pt>
                <c:pt idx="4">
                  <c:v>150</c:v>
                </c:pt>
                <c:pt idx="5">
                  <c:v>320028.48621000012</c:v>
                </c:pt>
                <c:pt idx="6">
                  <c:v>21513.628999999997</c:v>
                </c:pt>
                <c:pt idx="7">
                  <c:v>25028.5082</c:v>
                </c:pt>
                <c:pt idx="8">
                  <c:v>33</c:v>
                </c:pt>
                <c:pt idx="9">
                  <c:v>8405.4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/>
            </a:solidFill>
            <a:ln w="9753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19504">
                <a:noFill/>
              </a:ln>
            </c:spPr>
            <c:txPr>
              <a:bodyPr/>
              <a:lstStyle/>
              <a:p>
                <a:pPr>
                  <a:defRPr sz="144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0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chemeClr val="hlink"/>
            </a:solidFill>
            <a:ln w="9753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19504">
                <a:noFill/>
              </a:ln>
            </c:spPr>
            <c:txPr>
              <a:bodyPr/>
              <a:lstStyle/>
              <a:p>
                <a:pPr>
                  <a:defRPr sz="144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0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</c:strCache>
            </c:strRef>
          </c:tx>
          <c:spPr>
            <a:solidFill>
              <a:schemeClr val="folHlink"/>
            </a:solidFill>
            <a:ln w="9753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19504">
                <a:noFill/>
              </a:ln>
            </c:spPr>
            <c:txPr>
              <a:bodyPr/>
              <a:lstStyle/>
              <a:p>
                <a:pPr>
                  <a:defRPr sz="144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0"/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</c:strCache>
            </c:strRef>
          </c:tx>
          <c:spPr>
            <a:solidFill>
              <a:schemeClr val="bg2"/>
            </a:solidFill>
            <a:ln w="9753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19504">
                <a:noFill/>
              </a:ln>
            </c:spPr>
            <c:txPr>
              <a:bodyPr/>
              <a:lstStyle/>
              <a:p>
                <a:pPr>
                  <a:defRPr sz="144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Sheet1!$B$6:$L$6</c:f>
              <c:numCache>
                <c:formatCode>General</c:formatCode>
                <c:ptCount val="10"/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</c:strCache>
            </c:strRef>
          </c:tx>
          <c:spPr>
            <a:solidFill>
              <a:schemeClr val="tx2"/>
            </a:solidFill>
            <a:ln w="9753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19504">
                <a:noFill/>
              </a:ln>
            </c:spPr>
            <c:txPr>
              <a:bodyPr/>
              <a:lstStyle/>
              <a:p>
                <a:pPr>
                  <a:defRPr sz="144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Sheet1!$B$7:$L$7</c:f>
              <c:numCache>
                <c:formatCode>General</c:formatCode>
                <c:ptCount val="10"/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</c:strCache>
            </c:strRef>
          </c:tx>
          <c:spPr>
            <a:solidFill>
              <a:srgbClr val="0066CC"/>
            </a:solidFill>
            <a:ln w="9753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19504">
                <a:noFill/>
              </a:ln>
            </c:spPr>
            <c:txPr>
              <a:bodyPr/>
              <a:lstStyle/>
              <a:p>
                <a:pPr>
                  <a:defRPr sz="144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Sheet1!$B$8:$L$8</c:f>
              <c:numCache>
                <c:formatCode>General</c:formatCode>
                <c:ptCount val="10"/>
              </c:numCache>
            </c:numRef>
          </c:val>
        </c:ser>
        <c:ser>
          <c:idx val="7"/>
          <c:order val="7"/>
          <c:tx>
            <c:strRef>
              <c:f>Sheet1!$A$9</c:f>
              <c:strCache>
                <c:ptCount val="1"/>
              </c:strCache>
            </c:strRef>
          </c:tx>
          <c:spPr>
            <a:solidFill>
              <a:srgbClr val="CCCCFF"/>
            </a:solidFill>
            <a:ln w="9753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19504">
                <a:noFill/>
              </a:ln>
            </c:spPr>
            <c:txPr>
              <a:bodyPr/>
              <a:lstStyle/>
              <a:p>
                <a:pPr>
                  <a:defRPr sz="144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Sheet1!$B$9:$L$9</c:f>
              <c:numCache>
                <c:formatCode>General</c:formatCode>
                <c:ptCount val="10"/>
              </c:numCache>
            </c:numRef>
          </c:val>
        </c:ser>
        <c:ser>
          <c:idx val="8"/>
          <c:order val="8"/>
          <c:tx>
            <c:strRef>
              <c:f>Sheet1!$A$10</c:f>
              <c:strCache>
                <c:ptCount val="1"/>
              </c:strCache>
            </c:strRef>
          </c:tx>
          <c:spPr>
            <a:solidFill>
              <a:srgbClr val="FF0000"/>
            </a:solidFill>
            <a:ln w="9753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19504">
                <a:noFill/>
              </a:ln>
            </c:spPr>
            <c:txPr>
              <a:bodyPr/>
              <a:lstStyle/>
              <a:p>
                <a:pPr>
                  <a:defRPr sz="144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Sheet1!$B$10:$L$10</c:f>
              <c:numCache>
                <c:formatCode>General</c:formatCode>
                <c:ptCount val="10"/>
              </c:numCache>
            </c:numRef>
          </c:val>
        </c:ser>
        <c:ser>
          <c:idx val="9"/>
          <c:order val="9"/>
          <c:tx>
            <c:strRef>
              <c:f>Sheet1!$A$11</c:f>
              <c:strCache>
                <c:ptCount val="1"/>
              </c:strCache>
            </c:strRef>
          </c:tx>
          <c:spPr>
            <a:solidFill>
              <a:srgbClr val="FFFF00"/>
            </a:solidFill>
            <a:ln w="9753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9753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19504">
                <a:noFill/>
              </a:ln>
            </c:spPr>
            <c:txPr>
              <a:bodyPr/>
              <a:lstStyle/>
              <a:p>
                <a:pPr>
                  <a:defRPr sz="144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Sheet1!$B$11:$L$11</c:f>
              <c:numCache>
                <c:formatCode>General</c:formatCode>
                <c:ptCount val="10"/>
              </c:numCache>
            </c:numRef>
          </c:val>
        </c:ser>
        <c:dLbls>
          <c:showCatName val="1"/>
          <c:showPercent val="1"/>
        </c:dLbls>
      </c:pie3DChart>
      <c:spPr>
        <a:noFill/>
        <a:ln w="25391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46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perspective val="0"/>
    </c:view3D>
    <c:plotArea>
      <c:layout>
        <c:manualLayout>
          <c:layoutTarget val="inner"/>
          <c:xMode val="edge"/>
          <c:yMode val="edge"/>
          <c:x val="0"/>
          <c:y val="0.33286230781104187"/>
          <c:w val="0.87740949200362783"/>
          <c:h val="0.60796224131002707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 w="11197">
              <a:solidFill>
                <a:schemeClr val="tx1"/>
              </a:solidFill>
              <a:prstDash val="solid"/>
            </a:ln>
          </c:spPr>
          <c:explosion val="52"/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accent3">
                  <a:lumMod val="40000"/>
                  <a:lumOff val="60000"/>
                </a:schemeClr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7.1433992140379182E-2"/>
                  <c:y val="-7.461682593252140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Общегосударственные </a:t>
                    </a:r>
                    <a:r>
                      <a:rPr lang="ru-RU" dirty="0"/>
                      <a:t>вопросы
76 </a:t>
                    </a:r>
                    <a:r>
                      <a:rPr lang="ru-RU" dirty="0" smtClean="0"/>
                      <a:t>097,1 т.р.</a:t>
                    </a:r>
                    <a:r>
                      <a:rPr lang="ru-RU" dirty="0"/>
                      <a:t>
16%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1"/>
              <c:layout>
                <c:manualLayout>
                  <c:x val="-2.3546617915904948E-2"/>
                  <c:y val="-0.33437785155995586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Национальная оборона 
3 </a:t>
                    </a:r>
                    <a:r>
                      <a:rPr lang="ru-RU" smtClean="0"/>
                      <a:t>408,7 т.р.</a:t>
                    </a:r>
                    <a:r>
                      <a:rPr lang="ru-RU"/>
                      <a:t>
1%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/>
                      <a:t>Национальная экономика
53 </a:t>
                    </a:r>
                    <a:r>
                      <a:rPr lang="ru-RU" smtClean="0"/>
                      <a:t>353,8 т.р.</a:t>
                    </a:r>
                    <a:r>
                      <a:rPr lang="ru-RU"/>
                      <a:t>
11%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/>
                      <a:t>ЖКХ
11 </a:t>
                    </a:r>
                    <a:r>
                      <a:rPr lang="ru-RU" smtClean="0"/>
                      <a:t>898,0 т.р.</a:t>
                    </a:r>
                    <a:r>
                      <a:rPr lang="ru-RU"/>
                      <a:t>
2%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4"/>
              <c:layout>
                <c:manualLayout>
                  <c:x val="-2.6442413162705569E-2"/>
                  <c:y val="0.1086850175622031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dirty="0" smtClean="0"/>
                      <a:t> Охрана </a:t>
                    </a:r>
                    <a:r>
                      <a:rPr lang="ru-RU" dirty="0"/>
                      <a:t>окружающей среды
</a:t>
                    </a:r>
                    <a:r>
                      <a:rPr lang="ru-RU" dirty="0" smtClean="0"/>
                      <a:t>150,0 т.р.</a:t>
                    </a:r>
                    <a:r>
                      <a:rPr lang="ru-RU" dirty="0"/>
                      <a:t>
0,03%</a:t>
                    </a:r>
                  </a:p>
                </c:rich>
              </c:tx>
              <c:numFmt formatCode="0.00%" sourceLinked="0"/>
              <c:spPr/>
              <c:showVal val="1"/>
              <c:showCatName val="1"/>
              <c:showPercent val="1"/>
            </c:dLbl>
            <c:dLbl>
              <c:idx val="5"/>
              <c:layout>
                <c:manualLayout>
                  <c:x val="0.13065229094992017"/>
                  <c:y val="-0.1620860974431171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Образование</a:t>
                    </a:r>
                    <a:r>
                      <a:rPr lang="ru-RU" dirty="0"/>
                      <a:t>
294 </a:t>
                    </a:r>
                    <a:r>
                      <a:rPr lang="ru-RU" dirty="0" smtClean="0"/>
                      <a:t>151,0 т.р.</a:t>
                    </a:r>
                    <a:r>
                      <a:rPr lang="ru-RU" dirty="0"/>
                      <a:t>
61%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6"/>
              <c:layout>
                <c:manualLayout>
                  <c:x val="-6.6695821157638682E-2"/>
                  <c:y val="2.8669160345835141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Культура
15 </a:t>
                    </a:r>
                    <a:r>
                      <a:rPr lang="ru-RU" smtClean="0"/>
                      <a:t>444,6 т.р.</a:t>
                    </a:r>
                    <a:r>
                      <a:rPr lang="ru-RU"/>
                      <a:t>
3%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7"/>
              <c:layout>
                <c:manualLayout>
                  <c:x val="-0.13518691790582843"/>
                  <c:y val="-0.1397448921789544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Социальная политика 
22 </a:t>
                    </a:r>
                    <a:r>
                      <a:rPr lang="ru-RU" dirty="0" smtClean="0"/>
                      <a:t>209,4 т.р.</a:t>
                    </a:r>
                    <a:r>
                      <a:rPr lang="ru-RU" dirty="0"/>
                      <a:t>
4%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Физическая культура и спорт
</a:t>
                    </a:r>
                    <a:r>
                      <a:rPr lang="ru-RU" smtClean="0"/>
                      <a:t>33,0 т.р.</a:t>
                    </a:r>
                    <a:r>
                      <a:rPr lang="ru-RU"/>
                      <a:t>
0,01%</a:t>
                    </a:r>
                  </a:p>
                </c:rich>
              </c:tx>
              <c:numFmt formatCode="0.00%" sourceLinked="0"/>
              <c:spPr/>
              <c:showVal val="1"/>
              <c:showCatName val="1"/>
              <c:showPercent val="1"/>
            </c:dLbl>
            <c:dLbl>
              <c:idx val="9"/>
              <c:layout>
                <c:manualLayout>
                  <c:x val="0.10543223596136408"/>
                  <c:y val="-4.969453021223400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Межбюджетные трансферты
8 </a:t>
                    </a:r>
                    <a:r>
                      <a:rPr lang="ru-RU" dirty="0" smtClean="0"/>
                      <a:t>405,4 т.р.</a:t>
                    </a:r>
                    <a:r>
                      <a:rPr lang="ru-RU" dirty="0"/>
                      <a:t>
2%</a:t>
                    </a:r>
                  </a:p>
                </c:rich>
              </c:tx>
              <c:showVal val="1"/>
              <c:showCatName val="1"/>
              <c:showPercent val="1"/>
            </c:dLbl>
            <c:showVal val="1"/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Sheet1!$B$2:$M$2</c:f>
              <c:numCache>
                <c:formatCode>#,##0.0</c:formatCode>
                <c:ptCount val="10"/>
                <c:pt idx="0">
                  <c:v>76097.054999999993</c:v>
                </c:pt>
                <c:pt idx="1">
                  <c:v>3408.7</c:v>
                </c:pt>
                <c:pt idx="2">
                  <c:v>53353.806300000011</c:v>
                </c:pt>
                <c:pt idx="3">
                  <c:v>11897.956629999995</c:v>
                </c:pt>
                <c:pt idx="4">
                  <c:v>150</c:v>
                </c:pt>
                <c:pt idx="5">
                  <c:v>294151.02280999999</c:v>
                </c:pt>
                <c:pt idx="6">
                  <c:v>15444.581109999996</c:v>
                </c:pt>
                <c:pt idx="7">
                  <c:v>22209.433499999999</c:v>
                </c:pt>
                <c:pt idx="8">
                  <c:v>33</c:v>
                </c:pt>
                <c:pt idx="9">
                  <c:v>8405.4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Sheet1!$B$3:$M$3</c:f>
              <c:numCache>
                <c:formatCode>General</c:formatCode>
                <c:ptCount val="10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chemeClr val="hlink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Sheet1!$B$4:$M$4</c:f>
              <c:numCache>
                <c:formatCode>General</c:formatCode>
                <c:ptCount val="10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</c:strCache>
            </c:strRef>
          </c:tx>
          <c:spPr>
            <a:solidFill>
              <a:schemeClr val="folHlink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Sheet1!$B$5:$M$5</c:f>
              <c:numCache>
                <c:formatCode>General</c:formatCode>
                <c:ptCount val="10"/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</c:strCache>
            </c:strRef>
          </c:tx>
          <c:spPr>
            <a:solidFill>
              <a:schemeClr val="bg2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Sheet1!$B$6:$M$6</c:f>
              <c:numCache>
                <c:formatCode>General</c:formatCode>
                <c:ptCount val="10"/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</c:strCache>
            </c:strRef>
          </c:tx>
          <c:spPr>
            <a:solidFill>
              <a:schemeClr val="tx2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Sheet1!$B$7:$M$7</c:f>
              <c:numCache>
                <c:formatCode>General</c:formatCode>
                <c:ptCount val="10"/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</c:strCache>
            </c:strRef>
          </c:tx>
          <c:spPr>
            <a:solidFill>
              <a:srgbClr val="0066CC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Sheet1!$B$8:$M$8</c:f>
              <c:numCache>
                <c:formatCode>General</c:formatCode>
                <c:ptCount val="10"/>
              </c:numCache>
            </c:numRef>
          </c:val>
        </c:ser>
        <c:ser>
          <c:idx val="7"/>
          <c:order val="7"/>
          <c:tx>
            <c:strRef>
              <c:f>Sheet1!$A$9</c:f>
              <c:strCache>
                <c:ptCount val="1"/>
              </c:strCache>
            </c:strRef>
          </c:tx>
          <c:spPr>
            <a:solidFill>
              <a:srgbClr val="CCCCFF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Sheet1!$B$9:$M$9</c:f>
              <c:numCache>
                <c:formatCode>General</c:formatCode>
                <c:ptCount val="10"/>
              </c:numCache>
            </c:numRef>
          </c:val>
        </c:ser>
        <c:ser>
          <c:idx val="8"/>
          <c:order val="8"/>
          <c:tx>
            <c:strRef>
              <c:f>Sheet1!$A$10</c:f>
              <c:strCache>
                <c:ptCount val="1"/>
              </c:strCache>
            </c:strRef>
          </c:tx>
          <c:spPr>
            <a:solidFill>
              <a:srgbClr val="FF0000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Sheet1!$B$10:$M$10</c:f>
              <c:numCache>
                <c:formatCode>General</c:formatCode>
                <c:ptCount val="10"/>
              </c:numCache>
            </c:numRef>
          </c:val>
        </c:ser>
        <c:ser>
          <c:idx val="9"/>
          <c:order val="9"/>
          <c:tx>
            <c:strRef>
              <c:f>Sheet1!$A$11</c:f>
              <c:strCache>
                <c:ptCount val="1"/>
              </c:strCache>
            </c:strRef>
          </c:tx>
          <c:spPr>
            <a:solidFill>
              <a:srgbClr val="FFFF00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Sheet1!$B$1:$M$1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Sheet1!$B$11:$M$11</c:f>
              <c:numCache>
                <c:formatCode>General</c:formatCode>
                <c:ptCount val="10"/>
              </c:numCache>
            </c:numRef>
          </c:val>
        </c:ser>
        <c:dLbls>
          <c:showCatName val="1"/>
          <c:showPercent val="1"/>
        </c:dLbls>
      </c:pie3DChart>
      <c:spPr>
        <a:noFill/>
        <a:ln w="25389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67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perspective val="0"/>
    </c:view3D>
    <c:plotArea>
      <c:layout>
        <c:manualLayout>
          <c:layoutTarget val="inner"/>
          <c:xMode val="edge"/>
          <c:yMode val="edge"/>
          <c:x val="3.2196888222136795E-2"/>
          <c:y val="0.40160304213678222"/>
          <c:w val="0.79746915683552533"/>
          <c:h val="0.55344372787926699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chemeClr val="accent1"/>
            </a:solidFill>
            <a:ln w="11197">
              <a:solidFill>
                <a:schemeClr val="tx1"/>
              </a:solidFill>
              <a:prstDash val="solid"/>
            </a:ln>
          </c:spPr>
          <c:explosion val="39"/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accent3">
                  <a:lumMod val="40000"/>
                  <a:lumOff val="60000"/>
                </a:schemeClr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5.9804772436705039E-2"/>
                  <c:y val="-0.1467865713118393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Общегосударственные </a:t>
                    </a:r>
                    <a:r>
                      <a:rPr lang="ru-RU" dirty="0"/>
                      <a:t>вопросы
82 </a:t>
                    </a:r>
                    <a:r>
                      <a:rPr lang="ru-RU" dirty="0" smtClean="0"/>
                      <a:t>297,1 </a:t>
                    </a:r>
                    <a:r>
                      <a:rPr lang="ru-RU" sz="1675" b="1" i="0" u="none" strike="noStrike" baseline="0" dirty="0" smtClean="0"/>
                      <a:t>т.р.</a:t>
                    </a:r>
                    <a:r>
                      <a:rPr lang="ru-RU" dirty="0"/>
                      <a:t>
18%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1"/>
              <c:layout>
                <c:manualLayout>
                  <c:x val="-2.7070946960204522E-2"/>
                  <c:y val="-0.3768453658237047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Национальная </a:t>
                    </a:r>
                    <a:r>
                      <a:rPr lang="ru-RU" dirty="0"/>
                      <a:t>оборона 
4 </a:t>
                    </a:r>
                    <a:r>
                      <a:rPr lang="ru-RU" dirty="0" smtClean="0"/>
                      <a:t>342,7</a:t>
                    </a:r>
                    <a:r>
                      <a:rPr lang="ru-RU" baseline="0" dirty="0" smtClean="0"/>
                      <a:t> </a:t>
                    </a:r>
                    <a:r>
                      <a:rPr lang="ru-RU" sz="1675" b="1" i="0" u="none" strike="noStrike" baseline="0" dirty="0" smtClean="0"/>
                      <a:t>т.р.</a:t>
                    </a:r>
                    <a:r>
                      <a:rPr lang="ru-RU" dirty="0"/>
                      <a:t>
1%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2"/>
              <c:layout>
                <c:manualLayout>
                  <c:x val="-1.4453376707120192E-3"/>
                  <c:y val="-0.2936681440729642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Национальная </a:t>
                    </a:r>
                    <a:r>
                      <a:rPr lang="ru-RU" dirty="0"/>
                      <a:t>экономика
53 </a:t>
                    </a:r>
                    <a:r>
                      <a:rPr lang="ru-RU" dirty="0" smtClean="0"/>
                      <a:t>357,8 </a:t>
                    </a:r>
                    <a:r>
                      <a:rPr lang="ru-RU" sz="1675" b="1" i="0" u="none" strike="noStrike" baseline="0" dirty="0" smtClean="0"/>
                      <a:t>т.р.</a:t>
                    </a:r>
                    <a:r>
                      <a:rPr lang="ru-RU" dirty="0"/>
                      <a:t>
12%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3"/>
              <c:layout>
                <c:manualLayout>
                  <c:x val="0.10105163679369936"/>
                  <c:y val="-0.16161706278289301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ЖКХ
13 </a:t>
                    </a:r>
                    <a:r>
                      <a:rPr lang="ru-RU" smtClean="0"/>
                      <a:t>381,2 </a:t>
                    </a:r>
                    <a:r>
                      <a:rPr lang="ru-RU" sz="1675" b="1" i="0" u="none" strike="noStrike" baseline="0" smtClean="0"/>
                      <a:t>т.р.</a:t>
                    </a:r>
                    <a:r>
                      <a:rPr lang="ru-RU"/>
                      <a:t>
3%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4"/>
              <c:layout>
                <c:manualLayout>
                  <c:x val="2.4329471436599637E-3"/>
                  <c:y val="4.16526295337295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dirty="0"/>
                      <a:t>Охрана окружающей среды
</a:t>
                    </a:r>
                    <a:r>
                      <a:rPr lang="ru-RU" dirty="0" smtClean="0"/>
                      <a:t>300 </a:t>
                    </a:r>
                    <a:r>
                      <a:rPr lang="ru-RU" sz="1675" b="1" i="0" u="none" strike="noStrike" baseline="0" dirty="0" smtClean="0"/>
                      <a:t>т.р.</a:t>
                    </a:r>
                    <a:r>
                      <a:rPr lang="ru-RU" dirty="0"/>
                      <a:t>
0,07%</a:t>
                    </a:r>
                  </a:p>
                </c:rich>
              </c:tx>
              <c:numFmt formatCode="0.00%" sourceLinked="0"/>
              <c:spPr/>
              <c:showVal val="1"/>
              <c:showCatName val="1"/>
              <c:showPercent val="1"/>
            </c:dLbl>
            <c:dLbl>
              <c:idx val="5"/>
              <c:layout>
                <c:manualLayout>
                  <c:x val="0.13374921502231629"/>
                  <c:y val="-0.1604591276328607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Образование</a:t>
                    </a:r>
                    <a:r>
                      <a:rPr lang="ru-RU" dirty="0"/>
                      <a:t>
251 </a:t>
                    </a:r>
                    <a:r>
                      <a:rPr lang="ru-RU" dirty="0" smtClean="0"/>
                      <a:t>875,1 т.р.</a:t>
                    </a:r>
                    <a:r>
                      <a:rPr lang="ru-RU" dirty="0"/>
                      <a:t>
55%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6"/>
              <c:layout>
                <c:manualLayout>
                  <c:x val="-8.0894638980825301E-2"/>
                  <c:y val="-6.1013700926105532E-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Культура
13 </a:t>
                    </a:r>
                    <a:r>
                      <a:rPr lang="ru-RU" dirty="0" smtClean="0"/>
                      <a:t>502,4 т.р.</a:t>
                    </a:r>
                    <a:r>
                      <a:rPr lang="ru-RU" dirty="0"/>
                      <a:t>
3%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7"/>
              <c:layout>
                <c:manualLayout>
                  <c:x val="-6.8952906346443604E-2"/>
                  <c:y val="-0.1539734589467755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Социальная </a:t>
                    </a:r>
                    <a:r>
                      <a:rPr lang="ru-RU" dirty="0"/>
                      <a:t>политика 
27 </a:t>
                    </a:r>
                    <a:r>
                      <a:rPr lang="ru-RU" dirty="0" smtClean="0"/>
                      <a:t>847,5 т.р.</a:t>
                    </a:r>
                    <a:r>
                      <a:rPr lang="ru-RU" dirty="0"/>
                      <a:t>
6%</a:t>
                    </a:r>
                  </a:p>
                </c:rich>
              </c:tx>
              <c:showVal val="1"/>
              <c:showCatName val="1"/>
              <c:showPercent val="1"/>
            </c:dLbl>
            <c:dLbl>
              <c:idx val="8"/>
              <c:layout>
                <c:manualLayout>
                  <c:x val="4.0956317343346489E-2"/>
                  <c:y val="-0.1672811275794807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dirty="0" smtClean="0"/>
                      <a:t>Физическая </a:t>
                    </a:r>
                    <a:r>
                      <a:rPr lang="ru-RU" dirty="0"/>
                      <a:t>культура и спорт
</a:t>
                    </a:r>
                    <a:r>
                      <a:rPr lang="ru-RU" dirty="0" smtClean="0"/>
                      <a:t>33,0 </a:t>
                    </a:r>
                    <a:r>
                      <a:rPr lang="ru-RU" sz="1675" b="1" i="0" u="none" strike="noStrike" baseline="0" dirty="0" smtClean="0"/>
                      <a:t>т.р.</a:t>
                    </a:r>
                    <a:r>
                      <a:rPr lang="ru-RU" dirty="0"/>
                      <a:t>
0,01%</a:t>
                    </a:r>
                  </a:p>
                </c:rich>
              </c:tx>
              <c:numFmt formatCode="0.00%" sourceLinked="0"/>
              <c:spPr/>
              <c:showVal val="1"/>
              <c:showCatName val="1"/>
              <c:showPercent val="1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ru-RU"/>
                      <a:t>Межбюджетные трансферты
8 </a:t>
                    </a:r>
                    <a:r>
                      <a:rPr lang="ru-RU" smtClean="0"/>
                      <a:t>405,4 </a:t>
                    </a:r>
                    <a:r>
                      <a:rPr lang="ru-RU" sz="1675" b="1" i="0" u="none" strike="noStrike" baseline="0" smtClean="0"/>
                      <a:t>т.р.</a:t>
                    </a:r>
                    <a:r>
                      <a:rPr lang="ru-RU"/>
                      <a:t>
2%</a:t>
                    </a:r>
                  </a:p>
                </c:rich>
              </c:tx>
              <c:showVal val="1"/>
              <c:showCatName val="1"/>
              <c:showPercent val="1"/>
            </c:dLbl>
            <c:showVal val="1"/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Sheet1!$B$2:$L$2</c:f>
              <c:numCache>
                <c:formatCode>#,##0.0</c:formatCode>
                <c:ptCount val="10"/>
                <c:pt idx="0">
                  <c:v>82297.054999999993</c:v>
                </c:pt>
                <c:pt idx="1">
                  <c:v>4342.7</c:v>
                </c:pt>
                <c:pt idx="2">
                  <c:v>53357.806300000011</c:v>
                </c:pt>
                <c:pt idx="3">
                  <c:v>13381.226769999999</c:v>
                </c:pt>
                <c:pt idx="4" formatCode="General">
                  <c:v>300</c:v>
                </c:pt>
                <c:pt idx="5">
                  <c:v>251875.11144000001</c:v>
                </c:pt>
                <c:pt idx="6">
                  <c:v>13502.349999999997</c:v>
                </c:pt>
                <c:pt idx="7">
                  <c:v>27847.542399999998</c:v>
                </c:pt>
                <c:pt idx="8">
                  <c:v>33</c:v>
                </c:pt>
                <c:pt idx="9">
                  <c:v>8405.4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0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chemeClr val="hlink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0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</c:strCache>
            </c:strRef>
          </c:tx>
          <c:spPr>
            <a:solidFill>
              <a:schemeClr val="folHlink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0"/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</c:strCache>
            </c:strRef>
          </c:tx>
          <c:spPr>
            <a:solidFill>
              <a:schemeClr val="bg2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Sheet1!$B$6:$L$6</c:f>
              <c:numCache>
                <c:formatCode>General</c:formatCode>
                <c:ptCount val="10"/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</c:strCache>
            </c:strRef>
          </c:tx>
          <c:spPr>
            <a:solidFill>
              <a:schemeClr val="tx2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Sheet1!$B$7:$L$7</c:f>
              <c:numCache>
                <c:formatCode>General</c:formatCode>
                <c:ptCount val="10"/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</c:strCache>
            </c:strRef>
          </c:tx>
          <c:spPr>
            <a:solidFill>
              <a:srgbClr val="0066CC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Sheet1!$B$8:$L$8</c:f>
              <c:numCache>
                <c:formatCode>General</c:formatCode>
                <c:ptCount val="10"/>
              </c:numCache>
            </c:numRef>
          </c:val>
        </c:ser>
        <c:ser>
          <c:idx val="7"/>
          <c:order val="7"/>
          <c:tx>
            <c:strRef>
              <c:f>Sheet1!$A$9</c:f>
              <c:strCache>
                <c:ptCount val="1"/>
              </c:strCache>
            </c:strRef>
          </c:tx>
          <c:spPr>
            <a:solidFill>
              <a:srgbClr val="CCCCFF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Sheet1!$B$9:$L$9</c:f>
              <c:numCache>
                <c:formatCode>General</c:formatCode>
                <c:ptCount val="10"/>
              </c:numCache>
            </c:numRef>
          </c:val>
        </c:ser>
        <c:ser>
          <c:idx val="8"/>
          <c:order val="8"/>
          <c:tx>
            <c:strRef>
              <c:f>Sheet1!$A$10</c:f>
              <c:strCache>
                <c:ptCount val="1"/>
              </c:strCache>
            </c:strRef>
          </c:tx>
          <c:spPr>
            <a:solidFill>
              <a:srgbClr val="FF0000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9"/>
            <c:spPr>
              <a:solidFill>
                <a:srgbClr val="FFFF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Sheet1!$B$10:$L$10</c:f>
              <c:numCache>
                <c:formatCode>General</c:formatCode>
                <c:ptCount val="10"/>
              </c:numCache>
            </c:numRef>
          </c:val>
        </c:ser>
        <c:ser>
          <c:idx val="9"/>
          <c:order val="9"/>
          <c:tx>
            <c:strRef>
              <c:f>Sheet1!$A$11</c:f>
              <c:strCache>
                <c:ptCount val="1"/>
              </c:strCache>
            </c:strRef>
          </c:tx>
          <c:spPr>
            <a:solidFill>
              <a:srgbClr val="FFFF00"/>
            </a:solidFill>
            <a:ln w="11197">
              <a:solidFill>
                <a:schemeClr val="tx1"/>
              </a:solidFill>
              <a:prstDash val="solid"/>
            </a:ln>
          </c:spPr>
          <c:explosion val="34"/>
          <c:dPt>
            <c:idx val="0"/>
            <c:spPr>
              <a:solidFill>
                <a:schemeClr val="accent1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Pt>
            <c:idx val="8"/>
            <c:spPr>
              <a:solidFill>
                <a:srgbClr val="FF0000"/>
              </a:solidFill>
              <a:ln w="11197">
                <a:solidFill>
                  <a:schemeClr val="tx1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2394">
                <a:noFill/>
              </a:ln>
            </c:spPr>
            <c:txPr>
              <a:bodyPr/>
              <a:lstStyle/>
              <a:p>
                <a:pPr>
                  <a:defRPr sz="165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Sheet1!$B$1:$L$1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 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 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Sheet1!$B$11:$L$11</c:f>
              <c:numCache>
                <c:formatCode>General</c:formatCode>
                <c:ptCount val="10"/>
              </c:numCache>
            </c:numRef>
          </c:val>
        </c:ser>
        <c:dLbls>
          <c:showCatName val="1"/>
          <c:showPercent val="1"/>
        </c:dLbls>
      </c:pie3DChart>
      <c:spPr>
        <a:noFill/>
        <a:ln w="25389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67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774D046-D47D-45C0-AA9B-F14468735511}" type="datetimeFigureOut">
              <a:rPr lang="ru-RU"/>
              <a:pPr>
                <a:defRPr/>
              </a:pPr>
              <a:t>28.01.2026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9009576-8A88-41A1-9FC7-578D6E73D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6E4A0C3-A583-4BE5-B072-C3B59FDF21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E61F74-A763-4F1B-B4BE-AE14E9B7A5D4}" type="slidenum">
              <a:rPr lang="ru-RU" smtClean="0">
                <a:latin typeface="Arial" pitchFamily="34" charset="0"/>
              </a:rPr>
              <a:pPr/>
              <a:t>8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DC9AAC3-0144-4ADA-BE45-680E7C758D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756AEF8-F9C5-45E3-A39A-130A575720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BDB88FC-90A5-43A7-9326-F217EE110A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3A1CF-90FE-4964-BD5C-9625A0FF1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56D8D-9CA3-466C-98A2-908B0C5B18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4BF6BD3-E908-48BF-BFEA-3C7D9C9131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33664D9-8DC8-458C-BE1F-D5D4E1BA0B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6990499-F399-45BA-840E-55016D8EA4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13A2B7F-390C-4D7E-9FF8-548235F61E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37B38E-2859-43B6-B3EA-809E2C4D43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E002171-C92F-4770-B362-B4D12B7AE3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7B4EB4F-504B-4188-9104-3BCB901BE8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8CDB934-77ED-41C5-89DE-DBF3CBD433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2E024DF-8FEF-46D8-931D-D9E9A26F2B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8" r:id="rId1"/>
    <p:sldLayoutId id="2147484919" r:id="rId2"/>
    <p:sldLayoutId id="2147484920" r:id="rId3"/>
    <p:sldLayoutId id="2147484921" r:id="rId4"/>
    <p:sldLayoutId id="2147484922" r:id="rId5"/>
    <p:sldLayoutId id="2147484923" r:id="rId6"/>
    <p:sldLayoutId id="2147484924" r:id="rId7"/>
    <p:sldLayoutId id="2147484925" r:id="rId8"/>
    <p:sldLayoutId id="2147484926" r:id="rId9"/>
    <p:sldLayoutId id="2147484927" r:id="rId10"/>
    <p:sldLayoutId id="2147484928" r:id="rId11"/>
    <p:sldLayoutId id="2147484929" r:id="rId12"/>
    <p:sldLayoutId id="2147484930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_____Microsoft_Office_Excel_97-20033.xls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7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_____Microsoft_Office_Excel_97-20039.xls"/><Relationship Id="rId4" Type="http://schemas.openxmlformats.org/officeDocument/2006/relationships/oleObject" Target="../embeddings/_____Microsoft_Office_Excel_97-20038.xls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0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2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7188" y="1000125"/>
            <a:ext cx="8429625" cy="39290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8800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8800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8800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БЮДЖЕТ ДЛЯ ГРАЖДАН</a:t>
            </a:r>
            <a:br>
              <a:rPr lang="ru-RU" sz="8800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400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2026-2028гг.</a:t>
            </a:r>
            <a:r>
              <a:rPr lang="ru-RU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20"/>
          <p:cNvGraphicFramePr>
            <a:graphicFrameLocks noGrp="1" noChangeAspect="1"/>
          </p:cNvGraphicFramePr>
          <p:nvPr>
            <p:ph idx="1"/>
          </p:nvPr>
        </p:nvGraphicFramePr>
        <p:xfrm>
          <a:off x="231775" y="1714488"/>
          <a:ext cx="8912225" cy="4670425"/>
        </p:xfrm>
        <a:graphic>
          <a:graphicData uri="http://schemas.openxmlformats.org/presentationml/2006/ole">
            <p:oleObj spid="_x0000_s49154" name="Worksheet" r:id="rId3" imgW="6943767" imgH="3638520" progId="Excel.Sheet.8">
              <p:embed/>
            </p:oleObj>
          </a:graphicData>
        </a:graphic>
      </p:graphicFrame>
      <p:sp>
        <p:nvSpPr>
          <p:cNvPr id="188427" name="Rectangle 11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доходов </a:t>
            </a:r>
            <a:r>
              <a:rPr lang="ru-RU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районного </a:t>
            </a:r>
            <a:r>
              <a:rPr lang="ru-RU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бюджета </a:t>
            </a:r>
            <a:r>
              <a:rPr lang="ru-RU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 2026 </a:t>
            </a:r>
            <a:r>
              <a:rPr lang="ru-RU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Содержимое 9"/>
          <p:cNvGraphicFramePr>
            <a:graphicFrameLocks noGrp="1"/>
          </p:cNvGraphicFramePr>
          <p:nvPr>
            <p:ph idx="1"/>
          </p:nvPr>
        </p:nvGraphicFramePr>
        <p:xfrm>
          <a:off x="0" y="1349375"/>
          <a:ext cx="5383213" cy="4587875"/>
        </p:xfrm>
        <a:graphic>
          <a:graphicData uri="http://schemas.openxmlformats.org/presentationml/2006/ole">
            <p:oleObj spid="_x0000_s50178" name="Worksheet" r:id="rId3" imgW="4000399" imgH="3409830" progId="Excel.Sheet.8">
              <p:embed/>
            </p:oleObj>
          </a:graphicData>
        </a:graphic>
      </p:graphicFrame>
      <p:sp>
        <p:nvSpPr>
          <p:cNvPr id="188427" name="Rectangle 11"/>
          <p:cNvSpPr>
            <a:spLocks noGrp="1" noRot="1" noChangeArrowheads="1"/>
          </p:cNvSpPr>
          <p:nvPr>
            <p:ph type="title"/>
          </p:nvPr>
        </p:nvSpPr>
        <p:spPr>
          <a:xfrm>
            <a:off x="304800" y="214290"/>
            <a:ext cx="8686800" cy="100013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доходов </a:t>
            </a:r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районного </a:t>
            </a:r>
            <a:r>
              <a:rPr lang="ru-R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бюджета </a:t>
            </a:r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 плановый период 2027 и 2028 годов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1" name="Object 4"/>
          <p:cNvGraphicFramePr>
            <a:graphicFrameLocks/>
          </p:cNvGraphicFramePr>
          <p:nvPr/>
        </p:nvGraphicFramePr>
        <p:xfrm>
          <a:off x="4543425" y="1141413"/>
          <a:ext cx="4799013" cy="5438775"/>
        </p:xfrm>
        <a:graphic>
          <a:graphicData uri="http://schemas.openxmlformats.org/presentationml/2006/ole">
            <p:oleObj spid="_x0000_s50179" name="Worksheet" r:id="rId4" imgW="3029001" imgH="343845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343" name="Group 375"/>
          <p:cNvGraphicFramePr>
            <a:graphicFrameLocks noGrp="1"/>
          </p:cNvGraphicFramePr>
          <p:nvPr>
            <p:ph type="tbl" idx="1"/>
          </p:nvPr>
        </p:nvGraphicFramePr>
        <p:xfrm>
          <a:off x="250825" y="352425"/>
          <a:ext cx="8678894" cy="542338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266800"/>
                <a:gridCol w="1470698"/>
                <a:gridCol w="1470698"/>
                <a:gridCol w="1470698"/>
              </a:tblGrid>
              <a:tr h="93343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Налоговые и неналоговые доходы районного бюджета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 2026 год и плановый период 2027 и 2028 годов,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тысяч рублей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</a:tr>
              <a:tr h="5082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показателей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2026 год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2027 год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2028 год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56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Налоговые и неналоговые доходы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211 480,3</a:t>
                      </a:r>
                      <a:endParaRPr lang="ru-RU" sz="14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231 663,9</a:t>
                      </a:r>
                      <a:endParaRPr lang="ru-RU" sz="14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238 328,7</a:t>
                      </a:r>
                      <a:endParaRPr lang="ru-RU" sz="1400" b="1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65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из них: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</a:tr>
              <a:tr h="257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Налог на доходы физических лиц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147 788,3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163 306,1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172 839,1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9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Акцизы (на нефтепродукты)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25 653,5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34 238,5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35 042,5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45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Налоги на совокупный доход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13 500,0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13 500,0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13 500,0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Государственная пошлина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364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Доходы от использования имущества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15 108,9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13 821,2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12 190,9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500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Доходы от оказания платных услуг (работ) и компенсации затрат государства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265,0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265,0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265,0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823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Доходы от продажи материальных и нематериальных активов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6 289,1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3 657,4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1 791,0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13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14588" algn="r"/>
                        </a:tabLst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Штрафы, санкции, возмещение ущерба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213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14588" algn="r"/>
                        </a:tabLst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Прочие неналоговые доходы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latin typeface="Arial" pitchFamily="34" charset="0"/>
                          <a:cs typeface="Arial" pitchFamily="34" charset="0"/>
                        </a:rPr>
                        <a:t>300,0</a:t>
                      </a:r>
                      <a:endParaRPr lang="ru-RU" sz="14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320675" y="1433513"/>
          <a:ext cx="8551863" cy="4595812"/>
        </p:xfrm>
        <a:graphic>
          <a:graphicData uri="http://schemas.openxmlformats.org/presentationml/2006/ole">
            <p:oleObj spid="_x0000_s87042" name="Worksheet" r:id="rId3" imgW="6400800" imgH="3438450" progId="Excel.Sheet.8">
              <p:embed/>
            </p:oleObj>
          </a:graphicData>
        </a:graphic>
      </p:graphicFrame>
      <p:sp>
        <p:nvSpPr>
          <p:cNvPr id="2416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14313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налоговых и неналоговых доходов районного бюджета на </a:t>
            </a: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2026 </a:t>
            </a: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546100" y="1674813"/>
          <a:ext cx="8720138" cy="4162425"/>
        </p:xfrm>
        <a:graphic>
          <a:graphicData uri="http://schemas.openxmlformats.org/presentationml/2006/ole">
            <p:oleObj spid="_x0000_s88066" name="Worksheet" r:id="rId3" imgW="7343834" imgH="3505140" progId="Excel.Sheet.8">
              <p:embed/>
            </p:oleObj>
          </a:graphicData>
        </a:graphic>
      </p:graphicFrame>
      <p:sp>
        <p:nvSpPr>
          <p:cNvPr id="2416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4313" y="214313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налоговых и неналоговых доходов районного бюджета на </a:t>
            </a: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2027 </a:t>
            </a: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547688" y="1309688"/>
          <a:ext cx="8264525" cy="4846637"/>
        </p:xfrm>
        <a:graphic>
          <a:graphicData uri="http://schemas.openxmlformats.org/presentationml/2006/ole">
            <p:oleObj spid="_x0000_s89090" name="Worksheet" r:id="rId3" imgW="7324655" imgH="4295700" progId="Excel.Sheet.8">
              <p:embed/>
            </p:oleObj>
          </a:graphicData>
        </a:graphic>
      </p:graphicFrame>
      <p:sp>
        <p:nvSpPr>
          <p:cNvPr id="2416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5750" y="214313"/>
            <a:ext cx="8686800" cy="838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налоговых и неналоговых доходов районного бюджета на </a:t>
            </a: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2028 </a:t>
            </a: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57158" y="357166"/>
            <a:ext cx="8429625" cy="7032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Расходы районного бюджета на 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2026 год и на плановый период 2027 и 2028 годов, </a:t>
            </a:r>
            <a:r>
              <a:rPr lang="ru-RU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тысяч рублей</a:t>
            </a:r>
          </a:p>
        </p:txBody>
      </p:sp>
      <p:graphicFrame>
        <p:nvGraphicFramePr>
          <p:cNvPr id="225045" name="Group 789"/>
          <p:cNvGraphicFramePr>
            <a:graphicFrameLocks noGrp="1"/>
          </p:cNvGraphicFramePr>
          <p:nvPr>
            <p:ph type="tbl" idx="1"/>
          </p:nvPr>
        </p:nvGraphicFramePr>
        <p:xfrm>
          <a:off x="214313" y="1196975"/>
          <a:ext cx="8534431" cy="46707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143373"/>
                <a:gridCol w="1500230"/>
                <a:gridCol w="1428760"/>
                <a:gridCol w="1462068"/>
              </a:tblGrid>
              <a:tr h="436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показателей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2026 год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2027 год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2028 год</a:t>
                      </a:r>
                      <a:endParaRPr kumimoji="0" 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Расходы, всего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553 669,9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485 151,0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455 342,2</a:t>
                      </a:r>
                    </a:p>
                  </a:txBody>
                  <a:tcPr marL="9525" marR="9525" marT="9525" marB="0" anchor="b"/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 том числе: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sng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sng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sng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Общегосударственные вопросы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74 702,2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76 097,1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82 297,1</a:t>
                      </a:r>
                    </a:p>
                  </a:txBody>
                  <a:tcPr marL="9525" marR="9525" marT="9525" marB="0"/>
                </a:tc>
              </a:tr>
              <a:tr h="35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Национальная оборона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3 054,7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3 408,7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4 342,7</a:t>
                      </a:r>
                    </a:p>
                  </a:txBody>
                  <a:tcPr marL="9525" marR="9525" marT="9525" marB="0"/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Национальная экономика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44 858,8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53 353,8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53 357,8</a:t>
                      </a:r>
                    </a:p>
                  </a:txBody>
                  <a:tcPr marL="9525" marR="9525" marT="9525" marB="0"/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Жилищно-коммунальное хозяйство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55 895,2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11 898,0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13 381,2</a:t>
                      </a:r>
                    </a:p>
                  </a:txBody>
                  <a:tcPr marL="9525" marR="9525" marT="9525" marB="0"/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Охрана окружающей среды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150,0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150,0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300,0</a:t>
                      </a:r>
                    </a:p>
                  </a:txBody>
                  <a:tcPr marL="9525" marR="9525" marT="9525" marB="0"/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Образование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320 028,5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294 151,0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251 875,1</a:t>
                      </a:r>
                    </a:p>
                  </a:txBody>
                  <a:tcPr marL="9525" marR="9525" marT="9525" marB="0"/>
                </a:tc>
              </a:tr>
              <a:tr h="354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Культура, кинематография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21 513,6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15 444,6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13 502,4</a:t>
                      </a:r>
                    </a:p>
                  </a:txBody>
                  <a:tcPr marL="9525" marR="9525" marT="9525" marB="0"/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Социальная политика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25 028,5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22 209,4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27 847,5</a:t>
                      </a:r>
                    </a:p>
                  </a:txBody>
                  <a:tcPr marL="9525" marR="9525" marT="9525" marB="0"/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Физическая культура и спорт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33,0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33,0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33,0</a:t>
                      </a:r>
                    </a:p>
                  </a:txBody>
                  <a:tcPr marL="9525" marR="9525" marT="9525" marB="0"/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Межбюджетные трансферты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8 405,4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8 405,4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8 405,4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57188" y="0"/>
            <a:ext cx="8501062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расходов районного бюджета на </a:t>
            </a:r>
            <a:r>
              <a:rPr lang="ru-RU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2026 год</a:t>
            </a:r>
            <a:endParaRPr lang="ru-RU" sz="4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5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214282" y="1285860"/>
          <a:ext cx="8745538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57188" y="0"/>
            <a:ext cx="8501062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расходов районного бюджета на </a:t>
            </a:r>
            <a:r>
              <a:rPr lang="ru-RU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2027 год</a:t>
            </a:r>
            <a:endParaRPr lang="ru-RU" sz="4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5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214282" y="1285860"/>
          <a:ext cx="8683625" cy="5357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57188" y="0"/>
            <a:ext cx="8501062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расходов районного бюджета на </a:t>
            </a:r>
            <a:r>
              <a:rPr lang="ru-RU" sz="4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2028 </a:t>
            </a:r>
            <a:r>
              <a:rPr lang="ru-RU" sz="4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graphicFrame>
        <p:nvGraphicFramePr>
          <p:cNvPr id="4" name="Object 5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0" y="1285860"/>
          <a:ext cx="8786874" cy="5357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714375"/>
            <a:ext cx="7772400" cy="38576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sz="4900" dirty="0" smtClean="0">
                <a:solidFill>
                  <a:srgbClr val="0070C0"/>
                </a:solidFill>
              </a:rPr>
              <a:t>Основные показатели прогноза социально-экономического развития Покровского района</a:t>
            </a:r>
            <a:endParaRPr lang="ru-RU" sz="49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142875"/>
            <a:ext cx="8572500" cy="1582738"/>
          </a:xfrm>
          <a:noFill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Программные и </a:t>
            </a:r>
            <a:r>
              <a:rPr lang="ru-RU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непрограммные</a:t>
            </a:r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расходы районного бюджета на 2026 год и на плановый период 2027 и 2028 годов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>
            <a:graphicFrameLocks noGrp="1"/>
          </p:cNvGraphicFramePr>
          <p:nvPr>
            <p:ph type="chart" idx="1"/>
          </p:nvPr>
        </p:nvGraphicFramePr>
        <p:xfrm>
          <a:off x="214282" y="2428868"/>
          <a:ext cx="8258204" cy="2179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2239"/>
                <a:gridCol w="1648785"/>
                <a:gridCol w="1648785"/>
                <a:gridCol w="1548395"/>
              </a:tblGrid>
              <a:tr h="4929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показателя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2026 год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2027 год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2028 год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92919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Программные расходы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447 561,0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380 072,4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343 459,7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492919"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Непрограммные</a:t>
                      </a:r>
                      <a:r>
                        <a:rPr lang="ru-RU" sz="2000" dirty="0" smtClean="0"/>
                        <a:t> расходы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106 108,9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105 078,6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111 882,5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49291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ИТОГО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553 669,9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485 151,0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455 342,2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4846" name="TextBox 9"/>
          <p:cNvSpPr txBox="1">
            <a:spLocks noChangeArrowheads="1"/>
          </p:cNvSpPr>
          <p:nvPr/>
        </p:nvSpPr>
        <p:spPr bwMode="auto">
          <a:xfrm>
            <a:off x="7000875" y="2000250"/>
            <a:ext cx="17351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Arial Black" pitchFamily="34" charset="0"/>
              </a:rPr>
              <a:t>тыс. рублей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4313" y="500063"/>
            <a:ext cx="8643937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программных и </a:t>
            </a:r>
            <a:r>
              <a:rPr lang="ru-RU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непрограммных</a:t>
            </a:r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расходов районного бюджета на </a:t>
            </a:r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2026 год и плановый период 2027 и 2028 годов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5843" name="Диаграмма 7"/>
          <p:cNvGraphicFramePr>
            <a:graphicFrameLocks noGrp="1"/>
          </p:cNvGraphicFramePr>
          <p:nvPr>
            <p:ph type="chart" idx="1"/>
          </p:nvPr>
        </p:nvGraphicFramePr>
        <p:xfrm>
          <a:off x="5721350" y="1927224"/>
          <a:ext cx="2994054" cy="2930536"/>
        </p:xfrm>
        <a:graphic>
          <a:graphicData uri="http://schemas.openxmlformats.org/presentationml/2006/ole">
            <p:oleObj spid="_x0000_s35843" name="Worksheet" r:id="rId3" imgW="2228867" imgH="2181330" progId="Excel.Sheet.8">
              <p:embed/>
            </p:oleObj>
          </a:graphicData>
        </a:graphic>
      </p:graphicFrame>
      <p:sp>
        <p:nvSpPr>
          <p:cNvPr id="35846" name="TextBox 10"/>
          <p:cNvSpPr txBox="1">
            <a:spLocks noChangeArrowheads="1"/>
          </p:cNvSpPr>
          <p:nvPr/>
        </p:nvSpPr>
        <p:spPr bwMode="auto">
          <a:xfrm>
            <a:off x="3286116" y="5286388"/>
            <a:ext cx="3857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      </a:t>
            </a:r>
            <a:r>
              <a:rPr lang="ru-RU" dirty="0" smtClean="0"/>
              <a:t>Программные </a:t>
            </a:r>
            <a:r>
              <a:rPr lang="ru-RU" dirty="0"/>
              <a:t>расходы</a:t>
            </a:r>
          </a:p>
          <a:p>
            <a:endParaRPr lang="ru-RU" dirty="0"/>
          </a:p>
          <a:p>
            <a:r>
              <a:rPr lang="ru-RU" dirty="0"/>
              <a:t>     </a:t>
            </a:r>
            <a:r>
              <a:rPr lang="ru-RU" dirty="0" err="1" smtClean="0"/>
              <a:t>Непрограммные</a:t>
            </a:r>
            <a:r>
              <a:rPr lang="ru-RU" dirty="0" smtClean="0"/>
              <a:t> </a:t>
            </a:r>
            <a:r>
              <a:rPr lang="ru-RU" dirty="0"/>
              <a:t>расходы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357563" y="5357813"/>
            <a:ext cx="214312" cy="21431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57563" y="5929313"/>
            <a:ext cx="214312" cy="214312"/>
          </a:xfrm>
          <a:prstGeom prst="rect">
            <a:avLst/>
          </a:prstGeom>
          <a:solidFill>
            <a:srgbClr val="AD2528"/>
          </a:solidFill>
          <a:ln>
            <a:solidFill>
              <a:srgbClr val="AD25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35847" name="Диаграмма 7"/>
          <p:cNvGraphicFramePr>
            <a:graphicFrameLocks noGrp="1"/>
          </p:cNvGraphicFramePr>
          <p:nvPr/>
        </p:nvGraphicFramePr>
        <p:xfrm>
          <a:off x="285720" y="1928802"/>
          <a:ext cx="2655888" cy="2940050"/>
        </p:xfrm>
        <a:graphic>
          <a:graphicData uri="http://schemas.openxmlformats.org/presentationml/2006/ole">
            <p:oleObj spid="_x0000_s35847" name="Worksheet" r:id="rId4" imgW="2305044" imgH="2543130" progId="Excel.Sheet.8">
              <p:embed/>
            </p:oleObj>
          </a:graphicData>
        </a:graphic>
      </p:graphicFrame>
      <p:graphicFrame>
        <p:nvGraphicFramePr>
          <p:cNvPr id="35848" name="Диаграмма 7"/>
          <p:cNvGraphicFramePr>
            <a:graphicFrameLocks noGrp="1"/>
          </p:cNvGraphicFramePr>
          <p:nvPr/>
        </p:nvGraphicFramePr>
        <p:xfrm>
          <a:off x="3000364" y="1928802"/>
          <a:ext cx="2714644" cy="2928958"/>
        </p:xfrm>
        <a:graphic>
          <a:graphicData uri="http://schemas.openxmlformats.org/presentationml/2006/ole">
            <p:oleObj spid="_x0000_s35848" name="Worksheet" r:id="rId5" imgW="2886100" imgH="330507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71500" y="571500"/>
            <a:ext cx="8072438" cy="55118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0070C0"/>
                </a:solidFill>
              </a:rPr>
              <a:t>В районном бюджете </a:t>
            </a:r>
            <a:br>
              <a:rPr lang="ru-RU" sz="4800" dirty="0" smtClean="0">
                <a:solidFill>
                  <a:srgbClr val="0070C0"/>
                </a:solidFill>
              </a:rPr>
            </a:br>
            <a:r>
              <a:rPr lang="ru-RU" sz="4800" dirty="0" smtClean="0">
                <a:solidFill>
                  <a:srgbClr val="0070C0"/>
                </a:solidFill>
              </a:rPr>
              <a:t>на 2026 год и на плановый период 2027 и 2028 годов планируется реализация </a:t>
            </a:r>
            <a:r>
              <a:rPr lang="ru-RU" sz="4800" u="sng" dirty="0" smtClean="0">
                <a:solidFill>
                  <a:schemeClr val="bg2">
                    <a:lumMod val="10000"/>
                  </a:schemeClr>
                </a:solidFill>
              </a:rPr>
              <a:t>20-и </a:t>
            </a:r>
            <a:r>
              <a:rPr lang="ru-RU" sz="4800" dirty="0" smtClean="0">
                <a:solidFill>
                  <a:srgbClr val="0070C0"/>
                </a:solidFill>
              </a:rPr>
              <a:t>муниципальных программ</a:t>
            </a:r>
            <a:endParaRPr lang="ru-RU" sz="4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0" y="274638"/>
            <a:ext cx="9144000" cy="9398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Программные расходы районного бюджета на 2026 год и на плановый период 2027 и 2028 годов, тысяч рублей</a:t>
            </a:r>
          </a:p>
        </p:txBody>
      </p:sp>
      <p:graphicFrame>
        <p:nvGraphicFramePr>
          <p:cNvPr id="246898" name="Group 114"/>
          <p:cNvGraphicFramePr>
            <a:graphicFrameLocks noGrp="1"/>
          </p:cNvGraphicFramePr>
          <p:nvPr>
            <p:ph type="tbl" idx="1"/>
          </p:nvPr>
        </p:nvGraphicFramePr>
        <p:xfrm>
          <a:off x="214313" y="1357313"/>
          <a:ext cx="8715435" cy="4744074"/>
        </p:xfrm>
        <a:graphic>
          <a:graphicData uri="http://schemas.openxmlformats.org/drawingml/2006/table">
            <a:tbl>
              <a:tblPr/>
              <a:tblGrid>
                <a:gridCol w="5446674"/>
                <a:gridCol w="1089587"/>
                <a:gridCol w="1089587"/>
                <a:gridCol w="1089587"/>
              </a:tblGrid>
              <a:tr h="5000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Наименование показателей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2026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2027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2028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</a:tr>
              <a:tr h="21113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Программные расходы, всего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447 561,0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380 072,4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343 459,7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 том числе по программам: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"Развитие системы образования Покровского района"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296 087,0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270 209,7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227 933,7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"Адресная социальная помощь"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21 987,5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19 168,4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24 806,5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"Ремонт и развитие автомобильных дорог общего пользования местного  значения Покровского района"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40 653,5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49 238,5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50 042,5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"Развитие отрасли культуры в Покровском районе"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28 890,0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22 820,9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20 878,7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66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транспортного обслуживания населения Покровского района на социально-значимых, </a:t>
                      </a:r>
                      <a:r>
                        <a:rPr lang="ru-RU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внутримуниципальных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маршрутах"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3 500,0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3 500,0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2 700,0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"Комплексное развитие сельских территорий Покровского района Орловской области"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28 161,7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898" name="Group 114"/>
          <p:cNvGraphicFramePr>
            <a:graphicFrameLocks noGrp="1"/>
          </p:cNvGraphicFramePr>
          <p:nvPr>
            <p:ph type="tbl" idx="1"/>
          </p:nvPr>
        </p:nvGraphicFramePr>
        <p:xfrm>
          <a:off x="285720" y="397049"/>
          <a:ext cx="8572559" cy="5746596"/>
        </p:xfrm>
        <a:graphic>
          <a:graphicData uri="http://schemas.openxmlformats.org/drawingml/2006/table">
            <a:tbl>
              <a:tblPr/>
              <a:tblGrid>
                <a:gridCol w="5357384"/>
                <a:gridCol w="1071725"/>
                <a:gridCol w="1071725"/>
                <a:gridCol w="1071725"/>
              </a:tblGrid>
              <a:tr h="6429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Наименование показателей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2026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2027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2028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</a:tr>
              <a:tr h="101959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"Участие в организации деятельности по сбору,  транспортированию,  обработке, ути-лизации,  обезвреживанию, захоронению твердых коммунальных отходов на территории Покровского района"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2 750,0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2 207,0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3 267,8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681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Муниципальная программа "Развитие водоснабжения, водоотведения на территории Покровского района"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17 814,1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7 910,9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8 613,4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493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"Информатизация и защита информации органов местного самоуправления Покровского района Орловской области"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1 468,0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1 468,0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1 468,0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43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"Содержание муниципальных гражданских кладбищ в Покровском районе Орловской области"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54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«Обеспечение публичной деятельности и информационной открытости органов местного самоуправления Покровского района»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493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"Оформление права собственности, учет и управление муниципальным имуществом Покровского района Орловской области"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5171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"Молодежь Покровского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района»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12,9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898" name="Group 114"/>
          <p:cNvGraphicFramePr>
            <a:graphicFrameLocks noGrp="1"/>
          </p:cNvGraphicFramePr>
          <p:nvPr>
            <p:ph type="tbl" idx="1"/>
          </p:nvPr>
        </p:nvGraphicFramePr>
        <p:xfrm>
          <a:off x="214313" y="642938"/>
          <a:ext cx="8715435" cy="5591095"/>
        </p:xfrm>
        <a:graphic>
          <a:graphicData uri="http://schemas.openxmlformats.org/drawingml/2006/table">
            <a:tbl>
              <a:tblPr/>
              <a:tblGrid>
                <a:gridCol w="5446674"/>
                <a:gridCol w="1089587"/>
                <a:gridCol w="1089587"/>
                <a:gridCol w="1089587"/>
              </a:tblGrid>
              <a:tr h="486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Наименование показателей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2026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2027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2028 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7D7"/>
                    </a:solidFill>
                  </a:tcPr>
                </a:tc>
              </a:tr>
              <a:tr h="51967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"Охрана окружающей среды и экологическая безопасность района"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3 450,2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04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"Содержание и ремонт движимого и недвижимого муниципального имущества Покровского района Орловской области"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1 250,0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20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"Развитие муниципальной службы в Покровском районе"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67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"Развитие физической культуры и спорта в Покровском районе"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67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"Развитие архивного дела в Покровском районе Орловской области"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67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"Комплексные меры противодействия злоупотреблению наркотиками и их незаконному обороту"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04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мероприятий гражданской обороны, предупреждения и ликвидации чрезвычайных ситуаций природного и техногенного характера, обеспечения пожарной безопасности и безопасности людей на водных объектах на территории Покровского района"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75,0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программных расходов районного бюджета на </a:t>
            </a: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2026 </a:t>
            </a: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graphicFrame>
        <p:nvGraphicFramePr>
          <p:cNvPr id="8194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74625" y="1433513"/>
          <a:ext cx="8756650" cy="4646612"/>
        </p:xfrm>
        <a:graphic>
          <a:graphicData uri="http://schemas.openxmlformats.org/presentationml/2006/ole">
            <p:oleObj spid="_x0000_s8194" name="Worksheet" r:id="rId3" imgW="8239055" imgH="437211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программных расходов районного бюджета на </a:t>
            </a: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2027 </a:t>
            </a: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graphicFrame>
        <p:nvGraphicFramePr>
          <p:cNvPr id="9218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334963" y="1211263"/>
          <a:ext cx="8645525" cy="4930775"/>
        </p:xfrm>
        <a:graphic>
          <a:graphicData uri="http://schemas.openxmlformats.org/presentationml/2006/ole">
            <p:oleObj spid="_x0000_s9218" name="Worksheet" r:id="rId3" imgW="8334412" imgH="475308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4313" y="0"/>
            <a:ext cx="8715375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Структура программных расходов районного бюджета на </a:t>
            </a:r>
            <a:r>
              <a:rPr lang="ru-RU" sz="32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2028 </a:t>
            </a:r>
            <a:r>
              <a:rPr lang="ru-RU" sz="3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graphicFrame>
        <p:nvGraphicFramePr>
          <p:cNvPr id="10242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420688" y="1570038"/>
          <a:ext cx="8561387" cy="4237037"/>
        </p:xfrm>
        <a:graphic>
          <a:graphicData uri="http://schemas.openxmlformats.org/presentationml/2006/ole">
            <p:oleObj spid="_x0000_s10242" name="Worksheet" r:id="rId3" imgW="8353321" imgH="413397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1357298"/>
          <a:ext cx="8429684" cy="5286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214459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Продукция сельского хозяйства (все категории хозяйств), млрд. руб.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85720" y="1285860"/>
          <a:ext cx="8358246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Объем инвестиций, млн. руб.</a:t>
            </a:r>
            <a:endParaRPr lang="ru-R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501122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Промышленность, млн. руб.</a:t>
            </a:r>
            <a:endParaRPr lang="ru-R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00034" y="1357298"/>
          <a:ext cx="7901014" cy="4829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Объем платных услуг населению, </a:t>
            </a:r>
            <a:br>
              <a:rPr lang="ru-RU" sz="3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млн. руб.</a:t>
            </a:r>
            <a:endParaRPr lang="ru-RU" sz="3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85750" y="714375"/>
            <a:ext cx="8572500" cy="4500563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Основные показатели районного бюджета на 2026 год и на плановый период 2027 и 2028 годов</a:t>
            </a:r>
            <a:endParaRPr lang="ru-RU" sz="5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5"/>
          <p:cNvSpPr txBox="1">
            <a:spLocks/>
          </p:cNvSpPr>
          <p:nvPr/>
        </p:nvSpPr>
        <p:spPr>
          <a:xfrm>
            <a:off x="5572125" y="0"/>
            <a:ext cx="8429625" cy="785813"/>
          </a:xfrm>
          <a:prstGeom prst="rect">
            <a:avLst/>
          </a:prstGeom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b="1" kern="0" dirty="0">
              <a:solidFill>
                <a:schemeClr val="bg1"/>
              </a:solidFill>
              <a:latin typeface="Arial" pitchFamily="34" charset="0"/>
              <a:ea typeface="+mj-ea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71438" y="500063"/>
            <a:ext cx="90725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02" tIns="5802" rIns="5802" bIns="0" anchor="b"/>
          <a:lstStyle/>
          <a:p>
            <a:pPr algn="ctr" fontAlgn="b">
              <a:buSzPct val="70000"/>
              <a:defRPr/>
            </a:pPr>
            <a:r>
              <a:rPr lang="ru-RU" sz="3200" b="1" dirty="0">
                <a:solidFill>
                  <a:srgbClr val="C9A6E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cs typeface="+mn-cs"/>
              </a:rPr>
              <a:t>Параметры консолидированного бюджета Покровского района Орловской области</a:t>
            </a:r>
          </a:p>
        </p:txBody>
      </p:sp>
      <p:graphicFrame>
        <p:nvGraphicFramePr>
          <p:cNvPr id="3155" name="Group 83"/>
          <p:cNvGraphicFramePr>
            <a:graphicFrameLocks noGrp="1"/>
          </p:cNvGraphicFramePr>
          <p:nvPr/>
        </p:nvGraphicFramePr>
        <p:xfrm>
          <a:off x="642938" y="2071688"/>
          <a:ext cx="8001000" cy="1584960"/>
        </p:xfrm>
        <a:graphic>
          <a:graphicData uri="http://schemas.openxmlformats.org/drawingml/2006/table">
            <a:tbl>
              <a:tblPr/>
              <a:tblGrid>
                <a:gridCol w="2000250"/>
                <a:gridCol w="2000250"/>
                <a:gridCol w="2000250"/>
                <a:gridCol w="20002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Доходы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Расходы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Дефицит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55900"/>
                          </a:solidFill>
                          <a:effectLst/>
                          <a:latin typeface="Times New Roman" pitchFamily="18" charset="0"/>
                        </a:rPr>
                        <a:t>2026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55900"/>
                          </a:solidFill>
                          <a:effectLst/>
                          <a:latin typeface="Times New Roman" pitchFamily="18" charset="0"/>
                        </a:rPr>
                        <a:t>594 063,9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55900"/>
                          </a:solidFill>
                          <a:effectLst/>
                          <a:latin typeface="Times New Roman" pitchFamily="18" charset="0"/>
                        </a:rPr>
                        <a:t>600 265,4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i="0" u="none" strike="noStrike" dirty="0" smtClean="0">
                          <a:solidFill>
                            <a:srgbClr val="955900"/>
                          </a:solidFill>
                          <a:latin typeface="Times New Roman"/>
                        </a:rPr>
                        <a:t>-6 201,5</a:t>
                      </a:r>
                      <a:endParaRPr lang="ru-RU" sz="2000" b="1" i="0" u="none" strike="noStrike" dirty="0">
                        <a:solidFill>
                          <a:srgbClr val="9559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</a:tr>
              <a:tr h="3505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55900"/>
                          </a:solidFill>
                          <a:effectLst/>
                          <a:latin typeface="Times New Roman" pitchFamily="18" charset="0"/>
                        </a:rPr>
                        <a:t>2027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55900"/>
                          </a:solidFill>
                          <a:effectLst/>
                          <a:latin typeface="Times New Roman" pitchFamily="18" charset="0"/>
                        </a:rPr>
                        <a:t>530 384,3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55900"/>
                          </a:solidFill>
                          <a:effectLst/>
                          <a:latin typeface="Times New Roman" pitchFamily="18" charset="0"/>
                        </a:rPr>
                        <a:t>530 602,2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i="0" u="none" strike="noStrike" dirty="0" smtClean="0">
                          <a:solidFill>
                            <a:srgbClr val="955900"/>
                          </a:solidFill>
                          <a:latin typeface="Times New Roman"/>
                        </a:rPr>
                        <a:t>-217,9</a:t>
                      </a:r>
                      <a:endParaRPr lang="ru-RU" sz="2000" b="1" i="0" u="none" strike="noStrike" dirty="0">
                        <a:solidFill>
                          <a:srgbClr val="9559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55900"/>
                          </a:solidFill>
                          <a:effectLst/>
                          <a:latin typeface="Times New Roman" pitchFamily="18" charset="0"/>
                        </a:rPr>
                        <a:t>2028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55900"/>
                          </a:solidFill>
                          <a:effectLst/>
                          <a:latin typeface="Times New Roman" pitchFamily="18" charset="0"/>
                        </a:rPr>
                        <a:t>501 950,0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55900"/>
                          </a:solidFill>
                          <a:effectLst/>
                          <a:latin typeface="Times New Roman" pitchFamily="18" charset="0"/>
                        </a:rPr>
                        <a:t>502 171,5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i="0" u="none" strike="noStrike" dirty="0" smtClean="0">
                          <a:solidFill>
                            <a:srgbClr val="955900"/>
                          </a:solidFill>
                          <a:latin typeface="Times New Roman"/>
                        </a:rPr>
                        <a:t>-221,5</a:t>
                      </a:r>
                      <a:endParaRPr lang="ru-RU" sz="2000" b="1" i="0" u="none" strike="noStrike" dirty="0">
                        <a:solidFill>
                          <a:srgbClr val="9559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33"/>
          <p:cNvSpPr>
            <a:spLocks noChangeArrowheads="1"/>
          </p:cNvSpPr>
          <p:nvPr/>
        </p:nvSpPr>
        <p:spPr bwMode="auto">
          <a:xfrm>
            <a:off x="0" y="4076700"/>
            <a:ext cx="8858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02" tIns="5802" rIns="5802" bIns="0" anchor="b"/>
          <a:lstStyle/>
          <a:p>
            <a:pPr algn="ctr" fontAlgn="b">
              <a:buSzPct val="70000"/>
              <a:defRPr/>
            </a:pPr>
            <a:r>
              <a:rPr lang="ru-RU" sz="3200" dirty="0">
                <a:solidFill>
                  <a:srgbClr val="C9A6E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cs typeface="+mn-cs"/>
              </a:rPr>
              <a:t>Параметры районного бюджета</a:t>
            </a:r>
          </a:p>
        </p:txBody>
      </p:sp>
      <p:graphicFrame>
        <p:nvGraphicFramePr>
          <p:cNvPr id="3153" name="Group 81"/>
          <p:cNvGraphicFramePr>
            <a:graphicFrameLocks noGrp="1"/>
          </p:cNvGraphicFramePr>
          <p:nvPr/>
        </p:nvGraphicFramePr>
        <p:xfrm>
          <a:off x="611188" y="5013325"/>
          <a:ext cx="8001000" cy="1584960"/>
        </p:xfrm>
        <a:graphic>
          <a:graphicData uri="http://schemas.openxmlformats.org/drawingml/2006/table">
            <a:tbl>
              <a:tblPr/>
              <a:tblGrid>
                <a:gridCol w="2000250"/>
                <a:gridCol w="2000250"/>
                <a:gridCol w="2000250"/>
                <a:gridCol w="20002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Доходы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Расходы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Дефицит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2026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549 669,9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553 669,9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- 4 000,0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2027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485 151,0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485 151,0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2028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455 342,2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455 342,2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17B1"/>
                          </a:solidFill>
                          <a:effectLst/>
                          <a:latin typeface="Times New Roman" pitchFamily="18" charset="0"/>
                        </a:rPr>
                        <a:t>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D"/>
                    </a:solidFill>
                  </a:tcPr>
                </a:tc>
              </a:tr>
            </a:tbl>
          </a:graphicData>
        </a:graphic>
      </p:graphicFrame>
      <p:sp>
        <p:nvSpPr>
          <p:cNvPr id="29755" name="TextBox 9"/>
          <p:cNvSpPr txBox="1">
            <a:spLocks noChangeArrowheads="1"/>
          </p:cNvSpPr>
          <p:nvPr/>
        </p:nvSpPr>
        <p:spPr bwMode="auto">
          <a:xfrm>
            <a:off x="6858000" y="1571625"/>
            <a:ext cx="17351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Arial Black" pitchFamily="34" charset="0"/>
              </a:rPr>
              <a:t>тыс. рублей</a:t>
            </a:r>
          </a:p>
        </p:txBody>
      </p:sp>
      <p:sp>
        <p:nvSpPr>
          <p:cNvPr id="29756" name="TextBox 10"/>
          <p:cNvSpPr txBox="1">
            <a:spLocks noChangeArrowheads="1"/>
          </p:cNvSpPr>
          <p:nvPr/>
        </p:nvSpPr>
        <p:spPr bwMode="auto">
          <a:xfrm>
            <a:off x="6732588" y="4508500"/>
            <a:ext cx="1735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Arial Black" pitchFamily="34" charset="0"/>
              </a:rPr>
              <a:t>тыс.</a:t>
            </a:r>
            <a:r>
              <a:rPr lang="ru-RU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>
                <a:latin typeface="Arial Black" pitchFamily="34" charset="0"/>
              </a:rPr>
              <a:t>рублей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3"/>
          <p:cNvSpPr>
            <a:spLocks noGrp="1"/>
          </p:cNvSpPr>
          <p:nvPr>
            <p:ph idx="1"/>
          </p:nvPr>
        </p:nvSpPr>
        <p:spPr>
          <a:xfrm>
            <a:off x="857250" y="1285875"/>
            <a:ext cx="7829550" cy="5572125"/>
          </a:xfrm>
        </p:spPr>
        <p:txBody>
          <a:bodyPr>
            <a:normAutofit fontScale="3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4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Предельный объем муниципального долга Покровского района                                                                                     </a:t>
            </a:r>
          </a:p>
          <a:p>
            <a:pPr>
              <a:lnSpc>
                <a:spcPct val="170000"/>
              </a:lnSpc>
              <a:buNone/>
              <a:defRPr/>
            </a:pP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на 2026 год </a:t>
            </a: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111 627,5 тыс. рублей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на 2027 год </a:t>
            </a: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121 368,9 тыс. рублей,  </a:t>
            </a:r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на 2028 год – </a:t>
            </a: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122 559,7 тыс. рублей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Верхний предел муниципального долга Покровского района:                                                                              </a:t>
            </a:r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1 января 2027 года 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тыс. рублей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 том числе верхний предел муниципального долга по муниципальным гарантиям Покровского района на 1 января 2027 года – </a:t>
            </a: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рублей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                                              </a:t>
            </a:r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1 января 2028 года 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тыс. рублей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 том числе верхний предел муниципального долга по муниципальным гарантиям Покровского района на 1 января 2028 года – </a:t>
            </a: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рублей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                                                                                               </a:t>
            </a:r>
          </a:p>
          <a:p>
            <a:pPr marL="365760" indent="-256032" eaLnBrk="1" fontAlgn="auto" hangingPunct="1">
              <a:lnSpc>
                <a:spcPct val="17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1 января 2029 года 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тыс. рублей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 том числе верхний предел муниципального долга по муниципальным гарантиям Покровского района на 1 января 2029 года – </a:t>
            </a:r>
            <a:r>
              <a:rPr lang="ru-RU" sz="4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рублей</a:t>
            </a:r>
            <a:r>
              <a:rPr lang="ru-RU" sz="43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Параметры муниципального долга Покровского района</a:t>
            </a:r>
            <a:endParaRPr lang="ru-R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5739</TotalTime>
  <Words>1057</Words>
  <Application>Microsoft Office PowerPoint</Application>
  <PresentationFormat>Экран (4:3)</PresentationFormat>
  <Paragraphs>326</Paragraphs>
  <Slides>28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Открытая</vt:lpstr>
      <vt:lpstr>Лист Microsoft Office Excel 97-2003</vt:lpstr>
      <vt:lpstr>Worksheet</vt:lpstr>
      <vt:lpstr> БЮДЖЕТ ДЛЯ ГРАЖДАН 2026-2028гг. </vt:lpstr>
      <vt:lpstr>  Основные показатели прогноза социально-экономического развития Покровского района</vt:lpstr>
      <vt:lpstr>Продукция сельского хозяйства (все категории хозяйств), млрд. руб. </vt:lpstr>
      <vt:lpstr>Объем инвестиций, млн. руб.</vt:lpstr>
      <vt:lpstr>Промышленность, млн. руб.</vt:lpstr>
      <vt:lpstr>Объем платных услуг населению,  млн. руб.</vt:lpstr>
      <vt:lpstr>Основные показатели районного бюджета на 2026 год и на плановый период 2027 и 2028 годов</vt:lpstr>
      <vt:lpstr>Слайд 8</vt:lpstr>
      <vt:lpstr>Параметры муниципального долга Покровского района</vt:lpstr>
      <vt:lpstr>Структура доходов  районного бюджета на 2026 год</vt:lpstr>
      <vt:lpstr>Структура доходов районного бюджета на плановый период 2027 и 2028 годов</vt:lpstr>
      <vt:lpstr>Слайд 12</vt:lpstr>
      <vt:lpstr>Структура налоговых и неналоговых доходов районного бюджета на 2026 год</vt:lpstr>
      <vt:lpstr>Структура налоговых и неналоговых доходов районного бюджета на 2027 год</vt:lpstr>
      <vt:lpstr>Структура налоговых и неналоговых доходов районного бюджета на 2028 год</vt:lpstr>
      <vt:lpstr>Расходы районного бюджета на 2026 год и на плановый период 2027 и 2028 годов, тысяч рублей</vt:lpstr>
      <vt:lpstr>Структура расходов районного бюджета на 2026 год</vt:lpstr>
      <vt:lpstr>Структура расходов районного бюджета на 2027 год</vt:lpstr>
      <vt:lpstr>Структура расходов районного бюджета на 2028 год</vt:lpstr>
      <vt:lpstr>Программные и непрограммные расходы районного бюджета на 2026 год и на плановый период 2027 и 2028 годов</vt:lpstr>
      <vt:lpstr>Структура программных и непрограммных расходов районного бюджета на 2026 год и плановый период 2027 и 2028 годов</vt:lpstr>
      <vt:lpstr>В районном бюджете  на 2026 год и на плановый период 2027 и 2028 годов планируется реализация 20-и муниципальных программ</vt:lpstr>
      <vt:lpstr>Программные расходы районного бюджета на 2026 год и на плановый период 2027 и 2028 годов, тысяч рублей</vt:lpstr>
      <vt:lpstr>Слайд 24</vt:lpstr>
      <vt:lpstr>Слайд 25</vt:lpstr>
      <vt:lpstr>Структура программных расходов районного бюджета на 2026 год</vt:lpstr>
      <vt:lpstr>Структура программных расходов районного бюджета на 2027 год</vt:lpstr>
      <vt:lpstr>Структура программных расходов районного бюджета на 2028 год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</dc:creator>
  <cp:lastModifiedBy>user4</cp:lastModifiedBy>
  <cp:revision>543</cp:revision>
  <dcterms:created xsi:type="dcterms:W3CDTF">2014-01-14T08:21:33Z</dcterms:created>
  <dcterms:modified xsi:type="dcterms:W3CDTF">2026-01-28T09:25:50Z</dcterms:modified>
</cp:coreProperties>
</file>