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62" r:id="rId4"/>
    <p:sldId id="275" r:id="rId5"/>
    <p:sldId id="264" r:id="rId6"/>
    <p:sldId id="265" r:id="rId7"/>
    <p:sldId id="276" r:id="rId8"/>
    <p:sldId id="277" r:id="rId9"/>
    <p:sldId id="267" r:id="rId10"/>
    <p:sldId id="278" r:id="rId11"/>
    <p:sldId id="282" r:id="rId12"/>
    <p:sldId id="281" r:id="rId13"/>
    <p:sldId id="286" r:id="rId14"/>
    <p:sldId id="268" r:id="rId15"/>
    <p:sldId id="269" r:id="rId16"/>
    <p:sldId id="285" r:id="rId17"/>
    <p:sldId id="283" r:id="rId18"/>
    <p:sldId id="284" r:id="rId19"/>
    <p:sldId id="287" r:id="rId20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7B1"/>
    <a:srgbClr val="E2CFF1"/>
    <a:srgbClr val="C39BE1"/>
    <a:srgbClr val="FF9933"/>
    <a:srgbClr val="EAB200"/>
    <a:srgbClr val="F6F9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51" autoAdjust="0"/>
  </p:normalViewPr>
  <p:slideViewPr>
    <p:cSldViewPr>
      <p:cViewPr varScale="1">
        <p:scale>
          <a:sx n="77" d="100"/>
          <a:sy n="77" d="100"/>
        </p:scale>
        <p:origin x="-102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696" y="-90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-1.6029031708798054E-2"/>
                  <c:y val="-1.0072350406760378E-2"/>
                </c:manualLayout>
              </c:layout>
              <c:showVal val="1"/>
            </c:dLbl>
            <c:dLbl>
              <c:idx val="1"/>
              <c:layout>
                <c:manualLayout>
                  <c:x val="-1.0200292905598754E-2"/>
                  <c:y val="5.0361752033802124E-3"/>
                </c:manualLayout>
              </c:layout>
              <c:showVal val="1"/>
            </c:dLbl>
            <c:dLbl>
              <c:idx val="2"/>
              <c:layout>
                <c:manualLayout>
                  <c:x val="1.524675370201997E-3"/>
                  <c:y val="-1.577902408599692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63.4</c:v>
                </c:pt>
                <c:pt idx="1">
                  <c:v>16.899999999999999</c:v>
                </c:pt>
                <c:pt idx="2">
                  <c:v>7.5</c:v>
                </c:pt>
                <c:pt idx="3">
                  <c:v>33.9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0"/>
                  <c:y val="-2.2662788415211008E-2"/>
                </c:manualLayout>
              </c:layout>
              <c:showVal val="1"/>
            </c:dLbl>
            <c:dLbl>
              <c:idx val="1"/>
              <c:layout>
                <c:manualLayout>
                  <c:x val="1.2264905622621749E-2"/>
                  <c:y val="-6.9955249419551124E-3"/>
                </c:manualLayout>
              </c:layout>
              <c:showVal val="1"/>
            </c:dLbl>
            <c:dLbl>
              <c:idx val="2"/>
              <c:layout>
                <c:manualLayout>
                  <c:x val="6.0987014808079991E-3"/>
                  <c:y val="5.2596746953324103E-3"/>
                </c:manualLayout>
              </c:layout>
              <c:showVal val="1"/>
            </c:dLbl>
            <c:dLbl>
              <c:idx val="3"/>
              <c:layout>
                <c:manualLayout>
                  <c:x val="2.9143694015996446E-3"/>
                  <c:y val="2.5180876016900958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64.900000000000006</c:v>
                </c:pt>
                <c:pt idx="1">
                  <c:v>15.2</c:v>
                </c:pt>
                <c:pt idx="2">
                  <c:v>4.9000000000000004</c:v>
                </c:pt>
                <c:pt idx="3">
                  <c:v>23.9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829610444242395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5919481293433737E-2"/>
                  <c:y val="-1.5779024085996924E-2"/>
                </c:manualLayout>
              </c:layout>
              <c:showVal val="1"/>
            </c:dLbl>
            <c:dLbl>
              <c:idx val="2"/>
              <c:layout>
                <c:manualLayout>
                  <c:x val="2.1345455182827811E-2"/>
                  <c:y val="-1.3149186738330893E-2"/>
                </c:manualLayout>
              </c:layout>
              <c:showVal val="1"/>
            </c:dLbl>
            <c:dLbl>
              <c:idx val="3"/>
              <c:layout>
                <c:manualLayout>
                  <c:x val="1.8296104442423952E-2"/>
                  <c:y val="-2.103869878132964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72.8</c:v>
                </c:pt>
                <c:pt idx="1">
                  <c:v>17</c:v>
                </c:pt>
                <c:pt idx="2">
                  <c:v>10.4</c:v>
                </c:pt>
                <c:pt idx="3">
                  <c:v>25.7</c:v>
                </c:pt>
              </c:numCache>
            </c:numRef>
          </c:val>
        </c:ser>
        <c:shape val="cylinder"/>
        <c:axId val="79499648"/>
        <c:axId val="79501184"/>
        <c:axId val="0"/>
      </c:bar3DChart>
      <c:catAx>
        <c:axId val="79499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01184"/>
        <c:crosses val="autoZero"/>
        <c:auto val="1"/>
        <c:lblAlgn val="ctr"/>
        <c:lblOffset val="100"/>
      </c:catAx>
      <c:valAx>
        <c:axId val="79501184"/>
        <c:scaling>
          <c:orientation val="minMax"/>
        </c:scaling>
        <c:axPos val="l"/>
        <c:majorGridlines/>
        <c:numFmt formatCode="#,##0.0" sourceLinked="1"/>
        <c:tickLblPos val="nextTo"/>
        <c:crossAx val="79499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200381291604967E-3"/>
          <c:y val="0.19309971631689823"/>
          <c:w val="0.97392415168940216"/>
          <c:h val="0.8069003142032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2"/>
          <c:dPt>
            <c:idx val="5"/>
            <c:spPr>
              <a:solidFill>
                <a:srgbClr val="92D050"/>
              </a:solidFill>
            </c:spPr>
          </c:dPt>
          <c:dLbls>
            <c:dLbl>
              <c:idx val="9"/>
              <c:layout>
                <c:manualLayout>
                  <c:x val="3.2365026203637869E-2"/>
                  <c:y val="-4.0740375695065755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 Национальная оборона</c:v>
                </c:pt>
                <c:pt idx="2">
                  <c:v> Национальная экономика</c:v>
                </c:pt>
                <c:pt idx="3">
                  <c:v>ЖКХ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</c:v>
                </c:pt>
                <c:pt idx="7">
                  <c:v>  Социальная политика</c:v>
                </c:pt>
                <c:pt idx="8">
                  <c:v>  ФК и 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41313.523959999999</c:v>
                </c:pt>
                <c:pt idx="1">
                  <c:v>1447.4</c:v>
                </c:pt>
                <c:pt idx="2">
                  <c:v>40968.686930000003</c:v>
                </c:pt>
                <c:pt idx="3">
                  <c:v>6530.0734499999999</c:v>
                </c:pt>
                <c:pt idx="4">
                  <c:v>261.63621999999935</c:v>
                </c:pt>
                <c:pt idx="5">
                  <c:v>206633.77783000018</c:v>
                </c:pt>
                <c:pt idx="6">
                  <c:v>13224.870349999988</c:v>
                </c:pt>
                <c:pt idx="7">
                  <c:v>12428.69412</c:v>
                </c:pt>
                <c:pt idx="8">
                  <c:v>210</c:v>
                </c:pt>
                <c:pt idx="9">
                  <c:v>7635.1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19798940226814E-2"/>
          <c:y val="0.17433480502890469"/>
          <c:w val="0.95676125389987099"/>
          <c:h val="0.612947147063710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муниципальные программы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269232.7</c:v>
                </c:pt>
                <c:pt idx="1">
                  <c:v>61421.1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19798940226814E-2"/>
          <c:y val="0.17433480502890469"/>
          <c:w val="0.95676125389987143"/>
          <c:h val="0.612947147063710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муниципальные программы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276042.8</c:v>
                </c:pt>
                <c:pt idx="1">
                  <c:v>54482.6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layout/>
    </c:title>
    <c:plotArea>
      <c:layout>
        <c:manualLayout>
          <c:layoutTarget val="inner"/>
          <c:xMode val="edge"/>
          <c:yMode val="edge"/>
          <c:x val="2.0686077607179259E-2"/>
          <c:y val="1.6726283712928034E-2"/>
          <c:w val="0.9097724962373932"/>
          <c:h val="0.756411089934451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1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7635.1</c:v>
                </c:pt>
                <c:pt idx="1">
                  <c:v>1447.4</c:v>
                </c:pt>
                <c:pt idx="2">
                  <c:v>2678.3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3.4910746177379492E-2"/>
          <c:y val="0.70007970343580572"/>
          <c:w val="0.35236371742111511"/>
          <c:h val="0.25806756491555888"/>
        </c:manualLayout>
      </c:layout>
      <c:spPr>
        <a:solidFill>
          <a:schemeClr val="bg1"/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0F17B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0407566978657206E-3"/>
          <c:y val="0.20981572536402221"/>
          <c:w val="0.9909592433021347"/>
          <c:h val="0.790184274635978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2020 год</c:v>
                </c:pt>
              </c:strCache>
            </c:strRef>
          </c:tx>
          <c:explosion val="29"/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Первоочередные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256320.3</c:v>
                </c:pt>
                <c:pt idx="1">
                  <c:v>74205.100000000006</c:v>
                </c:pt>
              </c:numCache>
            </c:numRef>
          </c:val>
        </c:ser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0F17B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2571952658904343"/>
          <c:w val="1"/>
          <c:h val="0.75469170974038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2021 год</c:v>
                </c:pt>
              </c:strCache>
            </c:strRef>
          </c:tx>
          <c:explosion val="21"/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Первоочередные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284149.40000000002</c:v>
                </c:pt>
                <c:pt idx="1">
                  <c:v>46504.4</c:v>
                </c:pt>
              </c:numCache>
            </c:numRef>
          </c:val>
        </c:ser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explosion val="25"/>
          <c:dPt>
            <c:idx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c:spPr>
          </c:dPt>
          <c:dPt>
            <c:idx val="1"/>
            <c:spPr>
              <a:solidFill>
                <a:prstClr val="white">
                  <a:lumMod val="65000"/>
                </a:prstClr>
              </a:solidFill>
              <a:ln>
                <a:solidFill>
                  <a:srgbClr val="002060"/>
                </a:solidFill>
              </a:ln>
            </c:spPr>
          </c:dPt>
          <c:dPt>
            <c:idx val="2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</c:dPt>
          <c:dPt>
            <c:idx val="4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</c:spPr>
          </c:dPt>
          <c:dPt>
            <c:idx val="6"/>
            <c:spPr>
              <a:solidFill>
                <a:srgbClr val="FF9933"/>
              </a:solidFill>
              <a:ln>
                <a:solidFill>
                  <a:srgbClr val="002060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1.0868476501944878E-3"/>
                  <c:y val="-3.0390426243978967E-3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</c:v>
                </c:pt>
                <c:pt idx="1">
                  <c:v>Публичные нормативные обязательства</c:v>
                </c:pt>
                <c:pt idx="2">
                  <c:v>Прочие социальные выплаты </c:v>
                </c:pt>
                <c:pt idx="3">
                  <c:v>  Транспорт</c:v>
                </c:pt>
                <c:pt idx="4">
                  <c:v>Дорожное хозяйство</c:v>
                </c:pt>
                <c:pt idx="5">
                  <c:v>Межбюджетные трансферты (без ДФ)</c:v>
                </c:pt>
                <c:pt idx="6">
                  <c:v>Оплата коммунальных услуг</c:v>
                </c:pt>
                <c:pt idx="7">
                  <c:v>Продукты питания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193206.29962000001</c:v>
                </c:pt>
                <c:pt idx="1">
                  <c:v>1168.1324099999986</c:v>
                </c:pt>
                <c:pt idx="2">
                  <c:v>8264.2371700000003</c:v>
                </c:pt>
                <c:pt idx="3">
                  <c:v>4297.3900000000003</c:v>
                </c:pt>
                <c:pt idx="4">
                  <c:v>24710.725600000005</c:v>
                </c:pt>
                <c:pt idx="5">
                  <c:v>7504.52</c:v>
                </c:pt>
                <c:pt idx="6">
                  <c:v>8215.8301799999899</c:v>
                </c:pt>
                <c:pt idx="7">
                  <c:v>8953.2005300000001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849997523894465"/>
          <c:y val="0.10549148953344969"/>
          <c:w val="0.33263210023275658"/>
          <c:h val="0.88004959250339665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12964385580741"/>
          <c:y val="0.32688960349150242"/>
          <c:w val="0.4961715670914229"/>
          <c:h val="0.45049854274047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explosion val="25"/>
          <c:dPt>
            <c:idx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c:spPr>
          </c:dPt>
          <c:dPt>
            <c:idx val="1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002060"/>
                </a:solidFill>
              </a:ln>
            </c:spPr>
          </c:dPt>
          <c:dPt>
            <c:idx val="2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</c:dPt>
          <c:dPt>
            <c:idx val="4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</c:spPr>
          </c:dPt>
          <c:dPt>
            <c:idx val="6"/>
            <c:spPr>
              <a:solidFill>
                <a:srgbClr val="FF9933"/>
              </a:solidFill>
              <a:ln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0.14727968764214491"/>
                  <c:y val="-9.862871805589773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</c:v>
                </c:pt>
                <c:pt idx="1">
                  <c:v>Публичные нормативные обязательства</c:v>
                </c:pt>
                <c:pt idx="2">
                  <c:v>Прочие социальные выплаты </c:v>
                </c:pt>
                <c:pt idx="3">
                  <c:v>  Транспорт</c:v>
                </c:pt>
                <c:pt idx="4">
                  <c:v>Дорожное хозяйство</c:v>
                </c:pt>
                <c:pt idx="5">
                  <c:v>Межбюджетные трансферты (без ДФ)</c:v>
                </c:pt>
                <c:pt idx="6">
                  <c:v>Оплата коммунальных услуг</c:v>
                </c:pt>
                <c:pt idx="7">
                  <c:v>Продукты питания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#,##0.00">
                  <c:v>206770.5</c:v>
                </c:pt>
                <c:pt idx="1">
                  <c:v>80.7</c:v>
                </c:pt>
                <c:pt idx="2" formatCode="#,##0.00">
                  <c:v>7719.4</c:v>
                </c:pt>
                <c:pt idx="3" formatCode="#,##0.00">
                  <c:v>2400</c:v>
                </c:pt>
                <c:pt idx="4" formatCode="#,##0.00">
                  <c:v>38373.699999999997</c:v>
                </c:pt>
                <c:pt idx="5" formatCode="#,##0.00">
                  <c:v>10082.4</c:v>
                </c:pt>
                <c:pt idx="6" formatCode="#,##0.00">
                  <c:v>9421.9</c:v>
                </c:pt>
                <c:pt idx="7" formatCode="#,##0.00">
                  <c:v>9300.9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831461655023004"/>
          <c:y val="9.1447232979849094E-2"/>
          <c:w val="0.33418003765717208"/>
          <c:h val="0.8935025185257493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755325896762906E-2"/>
          <c:y val="0.12908805486122188"/>
          <c:w val="0.91266797900262353"/>
          <c:h val="0.5934298042521400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-6.9444444444444536E-3"/>
                  <c:y val="-2.3391756855396387E-3"/>
                </c:manualLayout>
              </c:layout>
              <c:showVal val="1"/>
            </c:dLbl>
            <c:dLbl>
              <c:idx val="3"/>
              <c:layout>
                <c:manualLayout>
                  <c:x val="-1.8303696412948382E-2"/>
                  <c:y val="4.6783513710792791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  Общегосударственные вопросы</c:v>
                </c:pt>
                <c:pt idx="1">
                  <c:v> Национальная экономика</c:v>
                </c:pt>
                <c:pt idx="2">
                  <c:v>ЖКХ</c:v>
                </c:pt>
                <c:pt idx="3">
                  <c:v>  Образование</c:v>
                </c:pt>
                <c:pt idx="4">
                  <c:v>  Культура</c:v>
                </c:pt>
                <c:pt idx="5">
                  <c:v>  Социальная политика</c:v>
                </c:pt>
                <c:pt idx="6">
                  <c:v>МБТ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37.5</c:v>
                </c:pt>
                <c:pt idx="1">
                  <c:v>34.6</c:v>
                </c:pt>
                <c:pt idx="2">
                  <c:v>3.4</c:v>
                </c:pt>
                <c:pt idx="3">
                  <c:v>187.5</c:v>
                </c:pt>
                <c:pt idx="4">
                  <c:v>9.1</c:v>
                </c:pt>
                <c:pt idx="5">
                  <c:v>16.2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FF9933"/>
            </a:solidFill>
          </c:spPr>
          <c:dLbls>
            <c:dLbl>
              <c:idx val="1"/>
              <c:layout>
                <c:manualLayout>
                  <c:x val="4.1666666666666683E-3"/>
                  <c:y val="-2.3391756855396387E-3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1.8713405484317082E-2"/>
                </c:manualLayout>
              </c:layout>
              <c:showVal val="1"/>
            </c:dLbl>
            <c:dLbl>
              <c:idx val="3"/>
              <c:layout>
                <c:manualLayout>
                  <c:x val="2.8906753414240402E-3"/>
                  <c:y val="-2.807010822647572E-2"/>
                </c:manualLayout>
              </c:layout>
              <c:showVal val="1"/>
            </c:dLbl>
            <c:dLbl>
              <c:idx val="5"/>
              <c:layout>
                <c:manualLayout>
                  <c:x val="1.1111111111111125E-2"/>
                  <c:y val="-9.356702742158570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  Общегосударственные вопросы</c:v>
                </c:pt>
                <c:pt idx="1">
                  <c:v> Национальная экономика</c:v>
                </c:pt>
                <c:pt idx="2">
                  <c:v>ЖКХ</c:v>
                </c:pt>
                <c:pt idx="3">
                  <c:v>  Образование</c:v>
                </c:pt>
                <c:pt idx="4">
                  <c:v>  Культура</c:v>
                </c:pt>
                <c:pt idx="5">
                  <c:v>  Социальная политика</c:v>
                </c:pt>
                <c:pt idx="6">
                  <c:v>МБТ</c:v>
                </c:pt>
              </c:strCache>
            </c:strRef>
          </c:cat>
          <c:val>
            <c:numRef>
              <c:f>Лист1!$C$2:$C$8</c:f>
              <c:numCache>
                <c:formatCode>#,##0</c:formatCode>
                <c:ptCount val="7"/>
                <c:pt idx="0">
                  <c:v>37.9</c:v>
                </c:pt>
                <c:pt idx="1">
                  <c:v>29</c:v>
                </c:pt>
                <c:pt idx="2">
                  <c:v>15.5</c:v>
                </c:pt>
                <c:pt idx="3">
                  <c:v>192.1</c:v>
                </c:pt>
                <c:pt idx="4">
                  <c:v>29</c:v>
                </c:pt>
                <c:pt idx="5">
                  <c:v>19.5</c:v>
                </c:pt>
                <c:pt idx="6">
                  <c:v>5.3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1.2500000000000025E-2"/>
                  <c:y val="-2.3391756855396387E-3"/>
                </c:manualLayout>
              </c:layout>
              <c:showVal val="1"/>
            </c:dLbl>
            <c:dLbl>
              <c:idx val="1"/>
              <c:layout>
                <c:manualLayout>
                  <c:x val="1.6666666666666694E-2"/>
                  <c:y val="-2.3391756855396387E-3"/>
                </c:manualLayout>
              </c:layout>
              <c:showVal val="1"/>
            </c:dLbl>
            <c:dLbl>
              <c:idx val="2"/>
              <c:layout>
                <c:manualLayout>
                  <c:x val="1.5277777777777781E-2"/>
                  <c:y val="-1.1695878427698201E-2"/>
                </c:manualLayout>
              </c:layout>
              <c:showVal val="1"/>
            </c:dLbl>
            <c:dLbl>
              <c:idx val="3"/>
              <c:layout>
                <c:manualLayout>
                  <c:x val="2.2752624671916008E-2"/>
                  <c:y val="-3.2748643784616852E-2"/>
                </c:manualLayout>
              </c:layout>
              <c:showVal val="1"/>
            </c:dLbl>
            <c:dLbl>
              <c:idx val="4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5277777777777781E-2"/>
                  <c:y val="8.5768784328138416E-17"/>
                </c:manualLayout>
              </c:layout>
              <c:showVal val="1"/>
            </c:dLbl>
            <c:dLbl>
              <c:idx val="6"/>
              <c:layout>
                <c:manualLayout>
                  <c:x val="4.166666666666668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  Общегосударственные вопросы</c:v>
                </c:pt>
                <c:pt idx="1">
                  <c:v> Национальная экономика</c:v>
                </c:pt>
                <c:pt idx="2">
                  <c:v>ЖКХ</c:v>
                </c:pt>
                <c:pt idx="3">
                  <c:v>  Образование</c:v>
                </c:pt>
                <c:pt idx="4">
                  <c:v>  Культура</c:v>
                </c:pt>
                <c:pt idx="5">
                  <c:v>  Социальная политика</c:v>
                </c:pt>
                <c:pt idx="6">
                  <c:v>МБТ</c:v>
                </c:pt>
              </c:strCache>
            </c:strRef>
          </c:cat>
          <c:val>
            <c:numRef>
              <c:f>Лист1!$D$2:$D$8</c:f>
              <c:numCache>
                <c:formatCode>#,##0</c:formatCode>
                <c:ptCount val="7"/>
                <c:pt idx="0">
                  <c:v>41.3</c:v>
                </c:pt>
                <c:pt idx="1">
                  <c:v>40.9</c:v>
                </c:pt>
                <c:pt idx="2">
                  <c:v>6.5</c:v>
                </c:pt>
                <c:pt idx="3">
                  <c:v>206.6</c:v>
                </c:pt>
                <c:pt idx="4">
                  <c:v>13.2</c:v>
                </c:pt>
                <c:pt idx="5">
                  <c:v>12.4</c:v>
                </c:pt>
                <c:pt idx="6">
                  <c:v>7.6</c:v>
                </c:pt>
              </c:numCache>
            </c:numRef>
          </c:val>
        </c:ser>
        <c:shape val="cylinder"/>
        <c:axId val="163562240"/>
        <c:axId val="163563776"/>
        <c:axId val="0"/>
      </c:bar3DChart>
      <c:catAx>
        <c:axId val="16356224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3563776"/>
        <c:crosses val="autoZero"/>
        <c:auto val="1"/>
        <c:lblAlgn val="ctr"/>
        <c:lblOffset val="100"/>
      </c:catAx>
      <c:valAx>
        <c:axId val="16356377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3562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402353328385416"/>
          <c:y val="4.1400014650120984E-2"/>
          <c:w val="0.43195293343230046"/>
          <c:h val="6.2673754461671338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200381291604967E-3"/>
          <c:y val="0.19309971631689823"/>
          <c:w val="0.97392415168940205"/>
          <c:h val="0.8069003142032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2"/>
          <c:dPt>
            <c:idx val="5"/>
            <c:spPr>
              <a:solidFill>
                <a:srgbClr val="92D050"/>
              </a:solidFill>
            </c:spPr>
          </c:dPt>
          <c:dLbls>
            <c:dLbl>
              <c:idx val="4"/>
              <c:layout>
                <c:manualLayout>
                  <c:x val="-6.3065062508523093E-4"/>
                  <c:y val="0.14089727034239746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6.0402930039041833E-2"/>
                  <c:y val="2.3689473888754239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3.2365026203637869E-2"/>
                  <c:y val="-4.0740375695065755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 Национальная оборона</c:v>
                </c:pt>
                <c:pt idx="2">
                  <c:v> Национальная экономика</c:v>
                </c:pt>
                <c:pt idx="3">
                  <c:v>ЖКХ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</c:v>
                </c:pt>
                <c:pt idx="7">
                  <c:v>  Социальная политика</c:v>
                </c:pt>
                <c:pt idx="8">
                  <c:v>  ФК и 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37518.516600000003</c:v>
                </c:pt>
                <c:pt idx="1">
                  <c:v>1289.5</c:v>
                </c:pt>
                <c:pt idx="2">
                  <c:v>34643.464040000006</c:v>
                </c:pt>
                <c:pt idx="3">
                  <c:v>3402.0655900000002</c:v>
                </c:pt>
                <c:pt idx="4">
                  <c:v>29.997</c:v>
                </c:pt>
                <c:pt idx="5">
                  <c:v>187538.16188</c:v>
                </c:pt>
                <c:pt idx="6">
                  <c:v>9133.3064799999884</c:v>
                </c:pt>
                <c:pt idx="7">
                  <c:v>16190.7786</c:v>
                </c:pt>
                <c:pt idx="8">
                  <c:v>89.055120000000002</c:v>
                </c:pt>
                <c:pt idx="9">
                  <c:v>5104.8190000000004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200381291604967E-3"/>
          <c:y val="0.19309971631689823"/>
          <c:w val="0.97392415168940183"/>
          <c:h val="0.8069003142032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2"/>
          <c:dPt>
            <c:idx val="5"/>
            <c:spPr>
              <a:solidFill>
                <a:srgbClr val="92D050"/>
              </a:solidFill>
            </c:spPr>
          </c:dPt>
          <c:dLbls>
            <c:dLbl>
              <c:idx val="6"/>
              <c:layout>
                <c:manualLayout>
                  <c:x val="-7.3318991247994264E-2"/>
                  <c:y val="-3.7543221589420105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3.2365026203637869E-2"/>
                  <c:y val="-4.0740375695065755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 Национальная оборона</c:v>
                </c:pt>
                <c:pt idx="2">
                  <c:v> Национальная экономика</c:v>
                </c:pt>
                <c:pt idx="3">
                  <c:v>ЖКХ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</c:v>
                </c:pt>
                <c:pt idx="7">
                  <c:v>  Социальная политика</c:v>
                </c:pt>
                <c:pt idx="8">
                  <c:v>  ФК и 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37879.137699999999</c:v>
                </c:pt>
                <c:pt idx="1">
                  <c:v>1413.8</c:v>
                </c:pt>
                <c:pt idx="2">
                  <c:v>29008.115599999979</c:v>
                </c:pt>
                <c:pt idx="3">
                  <c:v>15549.83908</c:v>
                </c:pt>
                <c:pt idx="4">
                  <c:v>30</c:v>
                </c:pt>
                <c:pt idx="5">
                  <c:v>192105.21003000007</c:v>
                </c:pt>
                <c:pt idx="6">
                  <c:v>29003.600689999996</c:v>
                </c:pt>
                <c:pt idx="7">
                  <c:v>19528.30069</c:v>
                </c:pt>
                <c:pt idx="8">
                  <c:v>683.67800000000068</c:v>
                </c:pt>
                <c:pt idx="9">
                  <c:v>5323.72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A83A-4B86-4ED7-BF54-63776DD21AAA}" type="datetimeFigureOut">
              <a:rPr lang="ru-RU" smtClean="0"/>
              <a:pPr/>
              <a:t>17.03.2022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A78E8-A37B-4B8B-9B7C-4D6A122F3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40F5B-6098-4282-8025-CC5ABC4BB85B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9695B-852C-45D0-A457-8FD133C93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957A7-8177-463C-B91A-8D53C908E8C4}" type="slidenum">
              <a:rPr lang="ru-RU"/>
              <a:pPr/>
              <a:t>15</a:t>
            </a:fld>
            <a:endParaRPr lang="ru-RU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400425" cy="2549525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B8E8-5309-40FA-9447-0ABA3E85C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500042"/>
            <a:ext cx="8001056" cy="22145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Информация об исполнении  районного бюджета</a:t>
            </a:r>
            <a:b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за 2021 </a:t>
            </a:r>
            <a: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год</a:t>
            </a:r>
          </a:p>
        </p:txBody>
      </p:sp>
      <p:pic>
        <p:nvPicPr>
          <p:cNvPr id="1026" name="Picture 2" descr="C:\Users\user4\Pictures\25872109.jpg"/>
          <p:cNvPicPr>
            <a:picLocks noChangeAspect="1" noChangeArrowheads="1"/>
          </p:cNvPicPr>
          <p:nvPr/>
        </p:nvPicPr>
        <p:blipFill>
          <a:blip r:embed="rId2"/>
          <a:srcRect t="2362" b="25984"/>
          <a:stretch>
            <a:fillRect/>
          </a:stretch>
        </p:blipFill>
        <p:spPr bwMode="auto">
          <a:xfrm>
            <a:off x="928662" y="2803079"/>
            <a:ext cx="7358114" cy="395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42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Исполнение районного бюджета по основным направлениям расходования средств, млн. рублей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2019 году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2021 году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Дорожного фонда Покровского района за 2021 год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69273" y="1571612"/>
          <a:ext cx="8931882" cy="4572032"/>
        </p:xfrm>
        <a:graphic>
          <a:graphicData uri="http://schemas.openxmlformats.org/drawingml/2006/table">
            <a:tbl>
              <a:tblPr/>
              <a:tblGrid>
                <a:gridCol w="5717173"/>
                <a:gridCol w="1171169"/>
                <a:gridCol w="1136575"/>
                <a:gridCol w="906965"/>
              </a:tblGrid>
              <a:tr h="640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исполне-ния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37 054,2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latin typeface="Times New Roman"/>
                        </a:rPr>
                        <a:t>38 788,8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latin typeface="Times New Roman"/>
                        </a:rPr>
                        <a:t>104,7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Налоговые доходы Дорожного фонда Покровского района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/>
                        </a:rPr>
                        <a:t>16 654,9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latin typeface="Times New Roman"/>
                        </a:rPr>
                        <a:t>16 975,1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latin typeface="Times New Roman"/>
                        </a:rPr>
                        <a:t>101,9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6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муниципальных районов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/>
                        </a:rPr>
                        <a:t>19 000,0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20 414,5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latin typeface="Times New Roman"/>
                        </a:rPr>
                        <a:t>107,4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Остаток средств Дорожного фонда на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01.01.2021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latin typeface="Times New Roman"/>
                        </a:rPr>
                        <a:t>1 399,2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/>
                        </a:rPr>
                        <a:t>1 399,2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latin typeface="Times New Roman"/>
                        </a:rPr>
                        <a:t>37 054,2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38 373,7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latin typeface="Times New Roman"/>
                        </a:rPr>
                        <a:t>103,6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67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Строительство, реконструкция, капитальный ремонт, ремонт и содержание автомобильных дорог общего пользования местного значения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/>
                        </a:rPr>
                        <a:t>35 375,8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latin typeface="Times New Roman"/>
                        </a:rPr>
                        <a:t>36 695,3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103,7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5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Предоставление бюджетам поселений межбюджетных трансфертов на строительство, реконструкцию, капитальный ремонт, ремонт и содержание автомобильных дорог общего пользования местного значения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1 678,4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1 678,4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43834" y="1214422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0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928662" y="428604"/>
            <a:ext cx="72009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72000" anchor="ctr"/>
          <a:lstStyle/>
          <a:p>
            <a:pPr algn="ctr" eaLnBrk="0" hangingPunct="0"/>
            <a:r>
              <a:rPr lang="ru-RU" sz="2800" b="1" i="1" dirty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программных и </a:t>
            </a:r>
            <a:r>
              <a:rPr lang="ru-RU" sz="2800" b="1" i="1" dirty="0" err="1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расходов в 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2021 году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91666" y="1051113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ph type="tbl" idx="1"/>
          </p:nvPr>
        </p:nvGraphicFramePr>
        <p:xfrm>
          <a:off x="167507" y="1445739"/>
          <a:ext cx="8862611" cy="5197976"/>
        </p:xfrm>
        <a:graphic>
          <a:graphicData uri="http://schemas.openxmlformats.org/drawingml/2006/table">
            <a:tbl>
              <a:tblPr/>
              <a:tblGrid>
                <a:gridCol w="3178026"/>
                <a:gridCol w="959735"/>
                <a:gridCol w="984343"/>
                <a:gridCol w="1096841"/>
                <a:gridCol w="970281"/>
                <a:gridCol w="660916"/>
                <a:gridCol w="1012469"/>
              </a:tblGrid>
              <a:tr h="3031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2021год/ 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год,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</a:tr>
              <a:tr h="606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3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муниципальные программы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242 187,3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276 042,8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282 377,4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269 232,7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общем объеме расходов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федерального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2 782,5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28 537,8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21 111,1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16 956,1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областного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144 791,4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144 172,6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147 987,4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146 599,8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районного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92 716,4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100 932,4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110 873,9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103 271,8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поселений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1 897,0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2 405,0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52 768,3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54 482,6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63 243,2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61 421,1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общем объеме расходов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</a:tr>
              <a:tr h="3570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федерального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1 296,5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2 216,8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2 472,9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2 395,9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областного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6 142,8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5 935,8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6 484,0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6 484,0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районного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45 275,8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46 254,7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54 202,3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52 457,2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бюджетов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поселений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РАСХОДОВ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345 620,6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14876" y="1571612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15436" cy="1143000"/>
          </a:xfrm>
        </p:spPr>
        <p:txBody>
          <a:bodyPr>
            <a:noAutofit/>
          </a:bodyPr>
          <a:lstStyle/>
          <a:p>
            <a:pPr algn="ctr"/>
            <a:r>
              <a:rPr lang="ru-RU" sz="34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</a:t>
            </a:r>
            <a:r>
              <a:rPr lang="ru-RU" sz="3400" b="1" i="1" dirty="0" err="1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34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 расходов районного бюджета</a:t>
            </a:r>
            <a:endParaRPr lang="ru-RU" sz="3400" dirty="0">
              <a:solidFill>
                <a:srgbClr val="0F17B1"/>
              </a:solidFill>
            </a:endParaRPr>
          </a:p>
        </p:txBody>
      </p:sp>
      <p:graphicFrame>
        <p:nvGraphicFramePr>
          <p:cNvPr id="6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</a:t>
            </a:r>
            <a:b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программ в 2021 году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14282" y="1285861"/>
          <a:ext cx="8643998" cy="5270456"/>
        </p:xfrm>
        <a:graphic>
          <a:graphicData uri="http://schemas.openxmlformats.org/drawingml/2006/table">
            <a:tbl>
              <a:tblPr/>
              <a:tblGrid>
                <a:gridCol w="4429156"/>
                <a:gridCol w="1160629"/>
                <a:gridCol w="1071178"/>
                <a:gridCol w="1016941"/>
                <a:gridCol w="966094"/>
              </a:tblGrid>
              <a:tr h="467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архивного дела в Покровском районе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58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"Оформление права собственности, учет и управление муниципальным имуществом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муниципальной службы в Покровском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"Организация транспортного обслуживания населения Покровского района на социально-значимых,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внутримуниципальных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маршрутах"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"Ремонт и развитие автомобильных дорог общего пользования местного  значения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37 054,2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38 373,7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1 319,5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3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"Охрана окружающей среды и экологическая безопасность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3 700,2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3 005,5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-694,7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водоснабжения, водоотведения на территории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1 425,0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1 400,2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"Молодежь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8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системы образования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197 807,2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191 799,6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-6 007,6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"Участие в организации деятельности по сбору, транспортированию, обработке, утилизации, обезвреживанию, захоронению твердых коммунальных отходов на территории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1 845,1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1 840,8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72396" y="857232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</a:t>
            </a:r>
            <a:b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программ в 2021 году (продолжение)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85720" y="1428736"/>
          <a:ext cx="8572560" cy="4462487"/>
        </p:xfrm>
        <a:graphic>
          <a:graphicData uri="http://schemas.openxmlformats.org/drawingml/2006/table">
            <a:tbl>
              <a:tblPr/>
              <a:tblGrid>
                <a:gridCol w="4387133"/>
                <a:gridCol w="1156456"/>
                <a:gridCol w="1062325"/>
                <a:gridCol w="1008537"/>
                <a:gridCol w="958109"/>
              </a:tblGrid>
              <a:tr h="430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отрасли культуры в Покровском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21 211,8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18 117,7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-3 094,1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"Комплексное развитие сельских территорий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2 776,9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-2 776,9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"Адресная социальная помощь"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11 582,5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9 975,0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-1 607,5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"Комплексные меры противодействия злоупотреблению наркотиками и их незаконному обороту"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"Информатизация и защита информации органов местного самоуправления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4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физической культуры и спорта в Покровском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21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"Обеспечение жильем молодых семей"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"Обеспечение мероприятий гражданской обороны, предупреждения и ликвидации чрезвычайных ситуаций природного и техногенного характера, обеспечения пожарной безопасности и безопасности людей на водных объектах на территории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43834" y="1000108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</a:t>
            </a:r>
            <a:b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программ в 2021 году (продолжение)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85720" y="1428736"/>
          <a:ext cx="8572560" cy="2179320"/>
        </p:xfrm>
        <a:graphic>
          <a:graphicData uri="http://schemas.openxmlformats.org/drawingml/2006/table">
            <a:tbl>
              <a:tblPr/>
              <a:tblGrid>
                <a:gridCol w="4387133"/>
                <a:gridCol w="1156456"/>
                <a:gridCol w="1062325"/>
                <a:gridCol w="1008537"/>
                <a:gridCol w="958109"/>
              </a:tblGrid>
              <a:tr h="430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«Обеспечение публичной деятельности и информационной открытости органов местного самоуправления Покровского района»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"Содержание и ремонт движимого и недвижимого муниципального имущества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"Содержание муниципальных гражданских кладбищ в Покровском районе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43834" y="1000108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Rectangle 786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64294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F17B1"/>
                </a:solidFill>
                <a:latin typeface="Times New Roman" pitchFamily="18" charset="0"/>
              </a:rPr>
              <a:t>Информация об исполнении районного </a:t>
            </a:r>
            <a:r>
              <a:rPr lang="ru-RU" sz="2400" b="1" i="1" dirty="0" smtClean="0">
                <a:solidFill>
                  <a:srgbClr val="0F17B1"/>
                </a:solidFill>
                <a:latin typeface="Times New Roman" pitchFamily="18" charset="0"/>
              </a:rPr>
              <a:t>бюджета за 2021 год</a:t>
            </a:r>
            <a:endParaRPr lang="ru-RU" sz="2400" b="1" i="1" dirty="0">
              <a:solidFill>
                <a:srgbClr val="0F17B1"/>
              </a:solidFill>
              <a:latin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85722" y="1071547"/>
          <a:ext cx="8512020" cy="5503364"/>
        </p:xfrm>
        <a:graphic>
          <a:graphicData uri="http://schemas.openxmlformats.org/drawingml/2006/table">
            <a:tbl>
              <a:tblPr/>
              <a:tblGrid>
                <a:gridCol w="2842201"/>
                <a:gridCol w="820137"/>
                <a:gridCol w="820137"/>
                <a:gridCol w="837813"/>
                <a:gridCol w="834278"/>
                <a:gridCol w="745459"/>
                <a:gridCol w="834278"/>
                <a:gridCol w="777717"/>
              </a:tblGrid>
              <a:tr h="205969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тыс.рублей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год/2020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Отклоне-ние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 от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54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испол-нения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307 347,5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334 768,4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327 575,4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327 291,2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-7 477,2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99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НАЛОГОВЫЕ И НЕНАЛОГОВЫЕ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122 825,5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110 330,1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121 610,0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126 945,5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16 615,4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 БЕЗВОЗМЕЗДНЫЕ 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184 522,0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224 438,3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205 965,4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200 345,8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-24 092,5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345 620,6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05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за счет районных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137 992,2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147 187,2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165 076,2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155 729,0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8 541,8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за счет средств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бюджетов поселений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1 950,3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2 475,2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2 489,0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2 489,0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за счет областных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150 934,1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150 108,4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154 471,4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153 083,8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за счет федеральных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4 079,0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30 754,6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23 584,0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19 352,0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-11 402,6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ДЕФИЦИТ(-), ПРОФИЦИТ(+)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4 243,0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-18 045,2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-3 362,5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-7 605,5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119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Источники финансирования дефицита бюджета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-12 391,9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-4 243,0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18 045,2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7 605,5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изменение остатков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-12 391,9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-4 243,0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18 045,2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7 605,5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увеличение остатков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-307 347,5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-334 768,4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-327 575,4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-327 291,2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7 477,2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уменьшение остатков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345 620,6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</a:rPr>
              <a:t>Информация о поступлении доходов в районного бюджета за 2021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85720" y="1285860"/>
          <a:ext cx="8643996" cy="5132709"/>
        </p:xfrm>
        <a:graphic>
          <a:graphicData uri="http://schemas.openxmlformats.org/drawingml/2006/table">
            <a:tbl>
              <a:tblPr/>
              <a:tblGrid>
                <a:gridCol w="2880169"/>
                <a:gridCol w="810920"/>
                <a:gridCol w="810920"/>
                <a:gridCol w="828398"/>
                <a:gridCol w="824902"/>
                <a:gridCol w="131235"/>
                <a:gridCol w="665704"/>
                <a:gridCol w="824902"/>
                <a:gridCol w="866846"/>
              </a:tblGrid>
              <a:tr h="2225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тыс.рублей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год/2020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Отклонение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 </a:t>
                      </a:r>
                      <a:r>
                        <a:rPr lang="ru-RU" sz="1200" b="0" i="0" u="none" strike="noStrike">
                          <a:latin typeface="Times New Roman"/>
                        </a:rPr>
                        <a:t>от </a:t>
                      </a:r>
                      <a:r>
                        <a:rPr lang="ru-RU" sz="1200" b="0" i="0" u="none" strike="noStrike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98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Уточнен-ный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годовой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нения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7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307 347,5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334 768,4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327 575,4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327 291,2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-7 477,2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 НАЛОГОВЫЕ И НЕНАЛОГОВЫЕ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122 825,5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110 330,1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121 610,0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126 945,5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16 615,4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4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Налог на доходы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63 432,5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64 938,8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69 332,5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72 752,7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7 813,9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 Акцизы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16 864,1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15 206,5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16 654,9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16 975,1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111,9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1 768,6,1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Налоги на совокупный доход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7 497,3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4 914,5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9 934,7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10 418,7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5 504,2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Государственная пошлина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1173,0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1 419,8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1 200,0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1 134,6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-285,2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Неналоговые доходы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33 858,6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23 850,5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24 487,9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25 664,3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107,6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1 813,8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  БЕЗВОЗМЕЗДНЫЕ 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184 522,0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224 438,3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205 965,4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200 345,8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-24 092,5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93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Дотация на выравнивание бюджетной обеспеченности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23 095,0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21 669,0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23 421,0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23 421,0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1 752,0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4 023,0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16 747,0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-16 747,0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  Субсидии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21 142,6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37 417,4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28 640,2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26 944,4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78,3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-7 473,0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132 112,9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140 265,6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134 096,7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chemeClr val="tx1"/>
                          </a:solidFill>
                          <a:latin typeface="Times New Roman"/>
                        </a:rPr>
                        <a:t>132 296,9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98,7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94,3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-7 968,7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3 944,0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7 852,2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17 004,5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14 880,4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189,5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7 028,2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основных видов налогов в районный бюджет </a:t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2019-2021 </a:t>
            </a:r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14282" y="1643050"/>
          <a:ext cx="8715436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57686" y="2143116"/>
          <a:ext cx="4572032" cy="309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496"/>
                <a:gridCol w="1006520"/>
                <a:gridCol w="1143008"/>
                <a:gridCol w="1143008"/>
              </a:tblGrid>
              <a:tr h="336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Уточненный годовой план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бюджетной обеспеченности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679,1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3 679,1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1 447,4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1 447,4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Иные межбюджетные трансферты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5 455,2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2 678,3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14 537,7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11 760,8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Структура финансовой помощи  нижестоящим бюджетам за 2021 год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00958" y="1928802"/>
            <a:ext cx="136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тыс.рублей</a:t>
            </a:r>
            <a:endParaRPr lang="ru-RU" sz="1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71612"/>
          <a:ext cx="4500595" cy="4983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расходов районного бюджета за 2021 год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1142984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1" y="1510716"/>
          <a:ext cx="8643996" cy="5065195"/>
        </p:xfrm>
        <a:graphic>
          <a:graphicData uri="http://schemas.openxmlformats.org/drawingml/2006/table">
            <a:tbl>
              <a:tblPr/>
              <a:tblGrid>
                <a:gridCol w="3450732"/>
                <a:gridCol w="995734"/>
                <a:gridCol w="1068696"/>
                <a:gridCol w="1068696"/>
                <a:gridCol w="1047237"/>
                <a:gridCol w="1012901"/>
              </a:tblGrid>
              <a:tr h="654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2021 год/2020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Отклонение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2021 г.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10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Первоочередные 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264 226,5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256 320,3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284 149,4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27 829,0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8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Заработная плата с начислениями (включая расходы, произведенные в виде субсидий на выполнение муниципального задания бюджетным учреждениям)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191 830,6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193 206,3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206 770,5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13 564,2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Публичные нормативные обязательства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1 168,1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-1 087,5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Прочие социальные выплаты и меры социальной поддержки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9 754,9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8 264,2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7 719,4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-544,9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Транспорт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-1 897,4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32 243,5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24 710,7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38 373,7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13 663,0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Межбюджетные трансферты бюджетам поселений (без ДФ)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7 112,8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7 504,5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10 082,4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2 577,9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Оплата коммунальных услуг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9 050,5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8 215,8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9 421,9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1 206,0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                         Продукты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питания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10 827,0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8 953,2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9 300,9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Прочие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30 729,1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74 205,1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46 504,4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-27 700,7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4282" y="1857364"/>
          <a:ext cx="4352956" cy="479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791044" y="1857364"/>
          <a:ext cx="4352956" cy="479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Структура первоочередных расходов районного бюджета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расходов районного бюджета за 2021 год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29520" y="1214422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6030" y="1515762"/>
          <a:ext cx="8929718" cy="4842197"/>
        </p:xfrm>
        <a:graphic>
          <a:graphicData uri="http://schemas.openxmlformats.org/drawingml/2006/table">
            <a:tbl>
              <a:tblPr/>
              <a:tblGrid>
                <a:gridCol w="3117913"/>
                <a:gridCol w="875985"/>
                <a:gridCol w="875985"/>
                <a:gridCol w="879696"/>
                <a:gridCol w="816596"/>
                <a:gridCol w="790613"/>
                <a:gridCol w="712665"/>
                <a:gridCol w="860265"/>
              </a:tblGrid>
              <a:tr h="268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год/2020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Отклонение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 от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839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Уточненный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годовой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Исполнение 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Общегосударственные вопросы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37 518,5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37 879,1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43 353,7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41 313,5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 Национальная оборона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1 289,5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1 413,8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1 447,4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1 447,4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Национальная безопасность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Национальная 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34 643,5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29 008,1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39 649,2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40 968,7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11 960,6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latin typeface="Times New Roman"/>
                        </a:rPr>
                        <a:t> Дорожное 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32 243,5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24 710,7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37 054,2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38 373,7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13 663,0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ЖКХ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3 402,1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15 549,8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10 067,0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6 530,1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-9 019,8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Охрана окружающей среды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Образование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187 538,2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192 105,2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212 674,4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206 633,8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14 528,6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Культура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9 133,3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29 003,6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16 259,4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13 224,9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-15 778,7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Социальная политика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16 190,8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19 528,3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14 062,8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12 428,7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-7 099,6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ФК и спорт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5 104,8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7 635,1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7 635,1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2 311,4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345 620,6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3389</TotalTime>
  <Words>1936</Words>
  <PresentationFormat>Экран (4:3)</PresentationFormat>
  <Paragraphs>803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Информация об исполнении  районного бюджета за 2021 год</vt:lpstr>
      <vt:lpstr>Информация об исполнении районного бюджета за 2021 год</vt:lpstr>
      <vt:lpstr>Информация о поступлении доходов в районного бюджета за 2021 год</vt:lpstr>
      <vt:lpstr>Динамика поступления основных видов налогов в районный бюджет  в 2019-2021 гг , млн рублей</vt:lpstr>
      <vt:lpstr>Структура финансовой помощи  нижестоящим бюджетам за 2021 год</vt:lpstr>
      <vt:lpstr>Информация об исполнении расходов районного бюджета за 2021 год</vt:lpstr>
      <vt:lpstr>Структура расходов районного бюджета</vt:lpstr>
      <vt:lpstr>Структура первоочередных расходов районного бюджета</vt:lpstr>
      <vt:lpstr>Информация об исполнении расходов районного бюджета за 2021 год</vt:lpstr>
      <vt:lpstr>Исполнение районного бюджета по основным направлениям расходования средств, млн. рублей</vt:lpstr>
      <vt:lpstr>Структура расходов районного бюджета  в 2019 году</vt:lpstr>
      <vt:lpstr>Структура расходов районного бюджета  в 2020 году</vt:lpstr>
      <vt:lpstr>Структура расходов районного бюджета  в 2021 году</vt:lpstr>
      <vt:lpstr>Информация об исполнении Дорожного фонда Покровского района за 2021 год</vt:lpstr>
      <vt:lpstr>Слайд 15</vt:lpstr>
      <vt:lpstr>Структура программных и непрограммных расходов районного бюджета</vt:lpstr>
      <vt:lpstr>Информация об исполнении муниципальных  программ в 2021 году</vt:lpstr>
      <vt:lpstr>Информация об исполнении муниципальных  программ в 2021 году (продолжение)</vt:lpstr>
      <vt:lpstr>Информация об исполнении муниципальных  программ в 2021 году (продолжение)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user4</cp:lastModifiedBy>
  <cp:revision>439</cp:revision>
  <dcterms:modified xsi:type="dcterms:W3CDTF">2022-03-17T14:44:55Z</dcterms:modified>
</cp:coreProperties>
</file>