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8" r:id="rId3"/>
    <p:sldId id="297" r:id="rId4"/>
    <p:sldId id="289" r:id="rId5"/>
    <p:sldId id="298" r:id="rId6"/>
    <p:sldId id="299" r:id="rId7"/>
    <p:sldId id="264" r:id="rId8"/>
    <p:sldId id="265" r:id="rId9"/>
    <p:sldId id="276" r:id="rId10"/>
    <p:sldId id="277" r:id="rId11"/>
    <p:sldId id="300" r:id="rId12"/>
    <p:sldId id="302" r:id="rId13"/>
    <p:sldId id="282" r:id="rId14"/>
    <p:sldId id="293" r:id="rId15"/>
    <p:sldId id="301" r:id="rId16"/>
    <p:sldId id="268" r:id="rId17"/>
    <p:sldId id="303" r:id="rId18"/>
    <p:sldId id="304" r:id="rId19"/>
    <p:sldId id="283" r:id="rId20"/>
    <p:sldId id="284" r:id="rId21"/>
    <p:sldId id="287" r:id="rId22"/>
  </p:sldIdLst>
  <p:sldSz cx="9144000" cy="6858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7B1"/>
    <a:srgbClr val="0070C0"/>
    <a:srgbClr val="C39BE1"/>
    <a:srgbClr val="E2CFF1"/>
    <a:srgbClr val="FF9933"/>
    <a:srgbClr val="EAB200"/>
    <a:srgbClr val="F6F98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651" autoAdjust="0"/>
  </p:normalViewPr>
  <p:slideViewPr>
    <p:cSldViewPr>
      <p:cViewPr varScale="1">
        <p:scale>
          <a:sx n="77" d="100"/>
          <a:sy n="77" d="100"/>
        </p:scale>
        <p:origin x="-96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696" y="-90"/>
      </p:cViewPr>
      <p:guideLst>
        <p:guide orient="horz" pos="2141"/>
        <p:guide pos="312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20"/>
      <c:perspective val="0"/>
    </c:view3D>
    <c:plotArea>
      <c:layout>
        <c:manualLayout>
          <c:layoutTarget val="inner"/>
          <c:xMode val="edge"/>
          <c:yMode val="edge"/>
          <c:x val="3.3179012345679083E-2"/>
          <c:y val="7.6530011403098133E-2"/>
          <c:w val="0.9274691358024677"/>
          <c:h val="0.894642532429012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C39BE1"/>
            </a:solidFill>
          </c:spPr>
          <c:explosion val="25"/>
          <c:dPt>
            <c:idx val="1"/>
            <c:spPr>
              <a:solidFill>
                <a:schemeClr val="bg2">
                  <a:lumMod val="75000"/>
                </a:schemeClr>
              </a:solidFill>
            </c:spPr>
          </c:dPt>
          <c:dLbls>
            <c:dLbl>
              <c:idx val="1"/>
              <c:layout>
                <c:manualLayout>
                  <c:x val="0.21244604841061562"/>
                  <c:y val="5.7752129215373746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</c:dLbls>
          <c:cat>
            <c:strRef>
              <c:f>Лист1!$A$2:$A$3</c:f>
              <c:strCache>
                <c:ptCount val="2"/>
                <c:pt idx="0">
                  <c:v>Безвозмездные поступления</c:v>
                </c:pt>
                <c:pt idx="1">
                  <c:v>Налоговые и неналоговые доходы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396.2</c:v>
                </c:pt>
                <c:pt idx="1">
                  <c:v>230.4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0F17B1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72.8</c:v>
                </c:pt>
                <c:pt idx="1">
                  <c:v>17</c:v>
                </c:pt>
                <c:pt idx="2">
                  <c:v>10.4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</c:strCache>
            </c:strRef>
          </c:cat>
          <c:val>
            <c:numRef>
              <c:f>Лист1!$C$2:$C$4</c:f>
              <c:numCache>
                <c:formatCode>0</c:formatCode>
                <c:ptCount val="3"/>
                <c:pt idx="0">
                  <c:v>79.3</c:v>
                </c:pt>
                <c:pt idx="1">
                  <c:v>19.7</c:v>
                </c:pt>
                <c:pt idx="2">
                  <c:v>11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</c:strCache>
            </c:strRef>
          </c:cat>
          <c:val>
            <c:numRef>
              <c:f>Лист1!$D$2:$D$4</c:f>
              <c:numCache>
                <c:formatCode>0</c:formatCode>
                <c:ptCount val="3"/>
                <c:pt idx="0">
                  <c:v>92</c:v>
                </c:pt>
                <c:pt idx="1">
                  <c:v>19.7</c:v>
                </c:pt>
                <c:pt idx="2">
                  <c:v>10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C39BE1"/>
            </a:solidFill>
          </c:spPr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</c:strCache>
            </c:strRef>
          </c:cat>
          <c:val>
            <c:numRef>
              <c:f>Лист1!$E$2:$E$4</c:f>
              <c:numCache>
                <c:formatCode>0</c:formatCode>
                <c:ptCount val="3"/>
                <c:pt idx="0">
                  <c:v>104.4940000000002</c:v>
                </c:pt>
                <c:pt idx="1">
                  <c:v>22.27</c:v>
                </c:pt>
                <c:pt idx="2">
                  <c:v>14.751000000000001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dLbls>
            <c:dLbl>
              <c:idx val="1"/>
              <c:layout>
                <c:manualLayout>
                  <c:x val="1.3114662307198398E-2"/>
                  <c:y val="-5.0361752033801924E-3"/>
                </c:manualLayout>
              </c:layout>
              <c:showVal val="1"/>
            </c:dLbl>
            <c:dLbl>
              <c:idx val="2"/>
              <c:layout>
                <c:manualLayout>
                  <c:x val="1.4571847007998219E-2"/>
                  <c:y val="-2.5180876016901092E-3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</c:strCache>
            </c:strRef>
          </c:cat>
          <c:val>
            <c:numRef>
              <c:f>Лист1!$F$2:$F$4</c:f>
              <c:numCache>
                <c:formatCode>0</c:formatCode>
                <c:ptCount val="3"/>
                <c:pt idx="0">
                  <c:v>130</c:v>
                </c:pt>
                <c:pt idx="1">
                  <c:v>23</c:v>
                </c:pt>
                <c:pt idx="2">
                  <c:v>18</c:v>
                </c:pt>
              </c:numCache>
            </c:numRef>
          </c:val>
        </c:ser>
        <c:shape val="cylinder"/>
        <c:axId val="100760576"/>
        <c:axId val="100782848"/>
        <c:axId val="0"/>
      </c:bar3DChart>
      <c:catAx>
        <c:axId val="10076057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0782848"/>
        <c:crosses val="autoZero"/>
        <c:auto val="1"/>
        <c:lblAlgn val="ctr"/>
        <c:lblOffset val="100"/>
      </c:catAx>
      <c:valAx>
        <c:axId val="100782848"/>
        <c:scaling>
          <c:orientation val="minMax"/>
        </c:scaling>
        <c:axPos val="l"/>
        <c:majorGridlines/>
        <c:numFmt formatCode="0" sourceLinked="1"/>
        <c:tickLblPos val="nextTo"/>
        <c:crossAx val="10076057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Lbls>
            <c:dLbl>
              <c:idx val="1"/>
              <c:layout>
                <c:manualLayout>
                  <c:x val="0"/>
                  <c:y val="-2.7698963618591289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Аренда земли и имущества</c:v>
                </c:pt>
                <c:pt idx="1">
                  <c:v>Реализация земли и имущества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8.4</c:v>
                </c:pt>
                <c:pt idx="1">
                  <c:v>13.4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FFC000"/>
            </a:solidFill>
          </c:spPr>
          <c:dLbls>
            <c:dLbl>
              <c:idx val="0"/>
              <c:layout>
                <c:manualLayout>
                  <c:x val="1.1657477606398623E-2"/>
                  <c:y val="2.5180876016901092E-3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Аренда земли и имущества</c:v>
                </c:pt>
                <c:pt idx="1">
                  <c:v>Реализация земли и имущества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10.1</c:v>
                </c:pt>
                <c:pt idx="1">
                  <c:v>24.9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1"/>
              <c:layout>
                <c:manualLayout>
                  <c:x val="5.8287388031992892E-3"/>
                  <c:y val="-3.777131402535186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Аренда земли и имущества</c:v>
                </c:pt>
                <c:pt idx="1">
                  <c:v>Реализация земли и имущества</c:v>
                </c:pt>
              </c:strCache>
            </c:strRef>
          </c:cat>
          <c:val>
            <c:numRef>
              <c:f>Лист1!$D$2:$D$3</c:f>
              <c:numCache>
                <c:formatCode>0.0</c:formatCode>
                <c:ptCount val="2"/>
                <c:pt idx="0">
                  <c:v>20.2</c:v>
                </c:pt>
                <c:pt idx="1">
                  <c:v>27.4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C39BE1"/>
            </a:solidFill>
          </c:spPr>
          <c:dLbls>
            <c:dLbl>
              <c:idx val="1"/>
              <c:layout>
                <c:manualLayout>
                  <c:x val="4.3715541023994714E-3"/>
                  <c:y val="-2.0144700813520752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Аренда земли и имущества</c:v>
                </c:pt>
                <c:pt idx="1">
                  <c:v>Реализация земли и имущества</c:v>
                </c:pt>
              </c:strCache>
            </c:strRef>
          </c:cat>
          <c:val>
            <c:numRef>
              <c:f>Лист1!$E$2:$E$3</c:f>
              <c:numCache>
                <c:formatCode>0.0</c:formatCode>
                <c:ptCount val="2"/>
                <c:pt idx="0">
                  <c:v>18.461999999999989</c:v>
                </c:pt>
                <c:pt idx="1">
                  <c:v>24.487999999999989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dLbls>
            <c:dLbl>
              <c:idx val="0"/>
              <c:layout>
                <c:manualLayout>
                  <c:x val="1.7486216409597868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2.0400585811197511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4571847007998219E-2"/>
                  <c:y val="-2.5180876016901092E-3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Аренда земли и имущества</c:v>
                </c:pt>
                <c:pt idx="1">
                  <c:v>Реализация земли и имущества</c:v>
                </c:pt>
              </c:strCache>
            </c:strRef>
          </c:cat>
          <c:val>
            <c:numRef>
              <c:f>Лист1!$F$2:$F$3</c:f>
              <c:numCache>
                <c:formatCode>0.0</c:formatCode>
                <c:ptCount val="2"/>
                <c:pt idx="0">
                  <c:v>17.399999999999999</c:v>
                </c:pt>
                <c:pt idx="1">
                  <c:v>35.6</c:v>
                </c:pt>
              </c:numCache>
            </c:numRef>
          </c:val>
        </c:ser>
        <c:shape val="cylinder"/>
        <c:axId val="134645632"/>
        <c:axId val="134647168"/>
        <c:axId val="0"/>
      </c:bar3DChart>
      <c:catAx>
        <c:axId val="13464563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4647168"/>
        <c:crosses val="autoZero"/>
        <c:auto val="1"/>
        <c:lblAlgn val="ctr"/>
        <c:lblOffset val="100"/>
      </c:catAx>
      <c:valAx>
        <c:axId val="134647168"/>
        <c:scaling>
          <c:orientation val="minMax"/>
        </c:scaling>
        <c:axPos val="l"/>
        <c:majorGridlines/>
        <c:numFmt formatCode="0.0" sourceLinked="1"/>
        <c:tickLblPos val="nextTo"/>
        <c:crossAx val="13464563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title>
      <c:layout/>
    </c:title>
    <c:plotArea>
      <c:layout>
        <c:manualLayout>
          <c:layoutTarget val="inner"/>
          <c:xMode val="edge"/>
          <c:yMode val="edge"/>
          <c:x val="2.0686077607179488E-2"/>
          <c:y val="1.6726283712928041E-2"/>
          <c:w val="0.90977249623739365"/>
          <c:h val="0.7564110899344513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   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25"/>
          <c:dPt>
            <c:idx val="1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Иные МБТ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6989.9</c:v>
                </c:pt>
                <c:pt idx="1">
                  <c:v>2271.1999999999998</c:v>
                </c:pt>
                <c:pt idx="2">
                  <c:v>5356.1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3.4910746177379492E-2"/>
          <c:y val="0.8020166253501072"/>
          <c:w val="0.916733454132176"/>
          <c:h val="0.15613064300124774"/>
        </c:manualLayout>
      </c:layout>
      <c:spPr>
        <a:solidFill>
          <a:schemeClr val="bg1"/>
        </a:solidFill>
      </c:spPr>
      <c:txPr>
        <a:bodyPr/>
        <a:lstStyle/>
        <a:p>
          <a:pPr algn="just">
            <a:defRPr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>
              <a:solidFill>
                <a:srgbClr val="0F17B1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8287864546807973"/>
          <c:w val="1"/>
          <c:h val="0.6955029671040101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2025 год</c:v>
                </c:pt>
              </c:strCache>
            </c:strRef>
          </c:tx>
          <c:explosion val="28"/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>
                    <a:solidFill>
                      <a:schemeClr val="bg2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Первоочередные расходы</c:v>
                </c:pt>
                <c:pt idx="1">
                  <c:v>Прочие расходы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398817.1</c:v>
                </c:pt>
                <c:pt idx="1">
                  <c:v>219932.3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>
              <a:solidFill>
                <a:srgbClr val="0F17B1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2571952658904343"/>
          <c:w val="1"/>
          <c:h val="0.7546917097403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2024 год</c:v>
                </c:pt>
              </c:strCache>
            </c:strRef>
          </c:tx>
          <c:explosion val="21"/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>
                    <a:solidFill>
                      <a:schemeClr val="bg2"/>
                    </a:solidFill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Первоочередные расходы</c:v>
                </c:pt>
                <c:pt idx="1">
                  <c:v>Прочие расходы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396052.5</c:v>
                </c:pt>
                <c:pt idx="1">
                  <c:v>144788.79999999999</c:v>
                </c:pt>
              </c:numCache>
            </c:numRef>
          </c:val>
        </c:ser>
      </c:pie3DChart>
    </c:plotArea>
    <c:legend>
      <c:legendPos val="t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/>
              <a:t>2024 </a:t>
            </a:r>
            <a:r>
              <a:rPr lang="ru-RU" dirty="0"/>
              <a:t>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12964385580741"/>
          <c:y val="0.32688960349150437"/>
          <c:w val="0.49617156709142451"/>
          <c:h val="0.45049854274047391"/>
        </c:manualLayout>
      </c:layout>
      <c:pieChart>
        <c:varyColors val="1"/>
        <c:ser>
          <c:idx val="1"/>
          <c:order val="1"/>
          <c:tx>
            <c:strRef>
              <c:f>Лист1!$B$1</c:f>
            </c:strRef>
          </c:tx>
          <c:spPr>
            <a:ln>
              <a:solidFill>
                <a:srgbClr val="002060"/>
              </a:solidFill>
            </a:ln>
          </c:spPr>
          <c:cat>
            <c:multiLvlStrRef>
              <c:f>Лист1!$A$2:$A$9</c:f>
            </c:multiLvlStrRef>
          </c:cat>
          <c:val>
            <c:numRef>
              <c:f>Лист1!$B$2:$B$9</c:f>
            </c:numRef>
          </c:val>
        </c:ser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explosion val="25"/>
          <c:dPt>
            <c:idx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002060"/>
                </a:solidFill>
              </a:ln>
            </c:spPr>
          </c:dPt>
          <c:dPt>
            <c:idx val="1"/>
            <c:spPr>
              <a:solidFill>
                <a:schemeClr val="bg1">
                  <a:lumMod val="65000"/>
                </a:schemeClr>
              </a:solidFill>
              <a:ln>
                <a:solidFill>
                  <a:srgbClr val="002060"/>
                </a:solidFill>
              </a:ln>
            </c:spPr>
          </c:dPt>
          <c:dPt>
            <c:idx val="2"/>
            <c:spPr>
              <a:solidFill>
                <a:srgbClr val="C00000"/>
              </a:solidFill>
              <a:ln>
                <a:solidFill>
                  <a:srgbClr val="002060"/>
                </a:solidFill>
              </a:ln>
            </c:spPr>
          </c:dPt>
          <c:dPt>
            <c:idx val="4"/>
            <c:spPr>
              <a:solidFill>
                <a:srgbClr val="7030A0"/>
              </a:solidFill>
              <a:ln>
                <a:solidFill>
                  <a:srgbClr val="002060"/>
                </a:solidFill>
              </a:ln>
            </c:spPr>
          </c:dPt>
          <c:dPt>
            <c:idx val="6"/>
            <c:spPr>
              <a:solidFill>
                <a:srgbClr val="FF9933"/>
              </a:solidFill>
              <a:ln>
                <a:solidFill>
                  <a:srgbClr val="002060"/>
                </a:solidFill>
              </a:ln>
            </c:spPr>
          </c:dPt>
          <c:dLbls>
            <c:dLbl>
              <c:idx val="0"/>
              <c:layout>
                <c:manualLayout>
                  <c:x val="-0.14727968764214491"/>
                  <c:y val="-9.8628718055898248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Percent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Лист1!$A$2:$A$9</c:f>
              <c:strCache>
                <c:ptCount val="8"/>
                <c:pt idx="0">
                  <c:v>Заработная плата с начислениями</c:v>
                </c:pt>
                <c:pt idx="1">
                  <c:v>Публичные нормативные обязательства</c:v>
                </c:pt>
                <c:pt idx="2">
                  <c:v>Прочие социальные выплаты </c:v>
                </c:pt>
                <c:pt idx="3">
                  <c:v>  Транспорт</c:v>
                </c:pt>
                <c:pt idx="4">
                  <c:v>Дорожное хозяйство</c:v>
                </c:pt>
                <c:pt idx="5">
                  <c:v>Межбюджетные трансферты (без ДФ)</c:v>
                </c:pt>
                <c:pt idx="6">
                  <c:v>Оплата коммунальных услуг</c:v>
                </c:pt>
                <c:pt idx="7">
                  <c:v>Продукты питания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285392.90000000002</c:v>
                </c:pt>
                <c:pt idx="1">
                  <c:v>140</c:v>
                </c:pt>
                <c:pt idx="2">
                  <c:v>7462.1</c:v>
                </c:pt>
                <c:pt idx="3">
                  <c:v>2700</c:v>
                </c:pt>
                <c:pt idx="4">
                  <c:v>62500.1</c:v>
                </c:pt>
                <c:pt idx="5">
                  <c:v>11038.4</c:v>
                </c:pt>
                <c:pt idx="6">
                  <c:v>13187.5</c:v>
                </c:pt>
                <c:pt idx="7">
                  <c:v>13631.5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4831461655023326"/>
          <c:y val="9.1447232979849094E-2"/>
          <c:w val="0.33418003765717375"/>
          <c:h val="0.8935025185257493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smtClean="0"/>
              <a:t>2025 </a:t>
            </a:r>
            <a:r>
              <a:rPr lang="ru-RU" dirty="0"/>
              <a:t>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12964385580741"/>
          <c:y val="0.32688960349150414"/>
          <c:w val="0.4961715670914244"/>
          <c:h val="0.4504985427404739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explosion val="25"/>
          <c:dPt>
            <c:idx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002060"/>
                </a:solidFill>
              </a:ln>
            </c:spPr>
          </c:dPt>
          <c:dPt>
            <c:idx val="1"/>
            <c:spPr>
              <a:solidFill>
                <a:schemeClr val="bg1">
                  <a:lumMod val="65000"/>
                </a:schemeClr>
              </a:solidFill>
              <a:ln>
                <a:solidFill>
                  <a:srgbClr val="002060"/>
                </a:solidFill>
              </a:ln>
            </c:spPr>
          </c:dPt>
          <c:dPt>
            <c:idx val="2"/>
            <c:spPr>
              <a:solidFill>
                <a:srgbClr val="C00000"/>
              </a:solidFill>
              <a:ln>
                <a:solidFill>
                  <a:srgbClr val="002060"/>
                </a:solidFill>
              </a:ln>
            </c:spPr>
          </c:dPt>
          <c:dPt>
            <c:idx val="4"/>
            <c:spPr>
              <a:solidFill>
                <a:srgbClr val="7030A0"/>
              </a:solidFill>
              <a:ln>
                <a:solidFill>
                  <a:srgbClr val="002060"/>
                </a:solidFill>
              </a:ln>
            </c:spPr>
          </c:dPt>
          <c:dPt>
            <c:idx val="6"/>
            <c:spPr>
              <a:solidFill>
                <a:srgbClr val="FF9933"/>
              </a:solidFill>
              <a:ln>
                <a:solidFill>
                  <a:srgbClr val="002060"/>
                </a:solidFill>
              </a:ln>
            </c:spPr>
          </c:dPt>
          <c:dLbls>
            <c:dLbl>
              <c:idx val="0"/>
              <c:layout>
                <c:manualLayout>
                  <c:x val="-0.14727968764214491"/>
                  <c:y val="-9.8628718055898248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Percent val="1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Лист1!$A$2:$A$9</c:f>
              <c:strCache>
                <c:ptCount val="8"/>
                <c:pt idx="0">
                  <c:v>Заработная плата с начислениями</c:v>
                </c:pt>
                <c:pt idx="1">
                  <c:v>Публичные нормативные обязательства</c:v>
                </c:pt>
                <c:pt idx="2">
                  <c:v>Прочие социальные выплаты </c:v>
                </c:pt>
                <c:pt idx="3">
                  <c:v>  Транспорт</c:v>
                </c:pt>
                <c:pt idx="4">
                  <c:v>Дорожное хозяйство</c:v>
                </c:pt>
                <c:pt idx="5">
                  <c:v>Межбюджетные трансферты (без ДФ)</c:v>
                </c:pt>
                <c:pt idx="6">
                  <c:v>Оплата коммунальных услуг</c:v>
                </c:pt>
                <c:pt idx="7">
                  <c:v>Продукты питания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296172.55651999998</c:v>
                </c:pt>
                <c:pt idx="1">
                  <c:v>1770.4670000000001</c:v>
                </c:pt>
                <c:pt idx="2">
                  <c:v>4245.0809600000002</c:v>
                </c:pt>
                <c:pt idx="3">
                  <c:v>3200</c:v>
                </c:pt>
                <c:pt idx="4">
                  <c:v>54149.748820000001</c:v>
                </c:pt>
                <c:pt idx="5">
                  <c:v>12621.1</c:v>
                </c:pt>
                <c:pt idx="6">
                  <c:v>12441.578020000001</c:v>
                </c:pt>
                <c:pt idx="7">
                  <c:v>14216.61577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4831461655023304"/>
          <c:y val="9.1447232979849094E-2"/>
          <c:w val="0.33418003765717358"/>
          <c:h val="0.89350251852574936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7.755325896762906E-2"/>
          <c:y val="0.12908805486122388"/>
          <c:w val="0.91266797900261809"/>
          <c:h val="0.5934298042521400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dLbls>
            <c:dLbl>
              <c:idx val="0"/>
              <c:layout>
                <c:manualLayout>
                  <c:x val="-6.9444444444445117E-3"/>
                  <c:y val="-2.3391756855396387E-3"/>
                </c:manualLayout>
              </c:layout>
              <c:showVal val="1"/>
            </c:dLbl>
            <c:dLbl>
              <c:idx val="3"/>
              <c:layout>
                <c:manualLayout>
                  <c:x val="-1.8303696412948382E-2"/>
                  <c:y val="4.6783513710792791E-3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  Общегосударственные вопросы</c:v>
                </c:pt>
                <c:pt idx="1">
                  <c:v> Национальная экономика</c:v>
                </c:pt>
                <c:pt idx="2">
                  <c:v>ЖКХ</c:v>
                </c:pt>
                <c:pt idx="3">
                  <c:v>  Образование</c:v>
                </c:pt>
                <c:pt idx="4">
                  <c:v>  Культура</c:v>
                </c:pt>
                <c:pt idx="5">
                  <c:v>  Социальная политика</c:v>
                </c:pt>
                <c:pt idx="6">
                  <c:v>ФК и спорт</c:v>
                </c:pt>
                <c:pt idx="7">
                  <c:v>МБТ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61.6</c:v>
                </c:pt>
                <c:pt idx="1">
                  <c:v>38.4</c:v>
                </c:pt>
                <c:pt idx="2">
                  <c:v>57.28</c:v>
                </c:pt>
                <c:pt idx="3">
                  <c:v>268.27699999999896</c:v>
                </c:pt>
                <c:pt idx="4">
                  <c:v>20.32</c:v>
                </c:pt>
                <c:pt idx="5">
                  <c:v>27.87</c:v>
                </c:pt>
                <c:pt idx="6">
                  <c:v>9.39</c:v>
                </c:pt>
                <c:pt idx="7">
                  <c:v>7.6439999999999975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FF9933"/>
            </a:solidFill>
          </c:spPr>
          <c:dLbls>
            <c:dLbl>
              <c:idx val="1"/>
              <c:layout>
                <c:manualLayout>
                  <c:x val="4.1666666666666683E-3"/>
                  <c:y val="-2.3391756855396387E-3"/>
                </c:manualLayout>
              </c:layout>
              <c:showVal val="1"/>
            </c:dLbl>
            <c:dLbl>
              <c:idx val="2"/>
              <c:layout>
                <c:manualLayout>
                  <c:x val="2.7777777777778234E-3"/>
                  <c:y val="-1.4035054113237841E-2"/>
                </c:manualLayout>
              </c:layout>
              <c:showVal val="1"/>
            </c:dLbl>
            <c:dLbl>
              <c:idx val="3"/>
              <c:layout>
                <c:manualLayout>
                  <c:x val="-6.8315835520559925E-3"/>
                  <c:y val="-1.1695878427698201E-2"/>
                </c:manualLayout>
              </c:layout>
              <c:showVal val="1"/>
            </c:dLbl>
            <c:dLbl>
              <c:idx val="4"/>
              <c:layout>
                <c:manualLayout>
                  <c:x val="6.944444444444497E-3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4.1666666666666683E-3"/>
                  <c:y val="-2.3391756855395541E-3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  Общегосударственные вопросы</c:v>
                </c:pt>
                <c:pt idx="1">
                  <c:v> Национальная экономика</c:v>
                </c:pt>
                <c:pt idx="2">
                  <c:v>ЖКХ</c:v>
                </c:pt>
                <c:pt idx="3">
                  <c:v>  Образование</c:v>
                </c:pt>
                <c:pt idx="4">
                  <c:v>  Культура</c:v>
                </c:pt>
                <c:pt idx="5">
                  <c:v>  Социальная политика</c:v>
                </c:pt>
                <c:pt idx="6">
                  <c:v>ФК и спорт</c:v>
                </c:pt>
                <c:pt idx="7">
                  <c:v>МБТ</c:v>
                </c:pt>
              </c:strCache>
            </c:strRef>
          </c:cat>
          <c:val>
            <c:numRef>
              <c:f>Лист1!$C$2:$C$9</c:f>
              <c:numCache>
                <c:formatCode>#,##0</c:formatCode>
                <c:ptCount val="8"/>
                <c:pt idx="0">
                  <c:v>72.38</c:v>
                </c:pt>
                <c:pt idx="1">
                  <c:v>71.5</c:v>
                </c:pt>
                <c:pt idx="2">
                  <c:v>66.5</c:v>
                </c:pt>
                <c:pt idx="3">
                  <c:v>288.12</c:v>
                </c:pt>
                <c:pt idx="4">
                  <c:v>13.94</c:v>
                </c:pt>
                <c:pt idx="5">
                  <c:v>19.37</c:v>
                </c:pt>
                <c:pt idx="6">
                  <c:v>3.3000000000000002E-2</c:v>
                </c:pt>
                <c:pt idx="7">
                  <c:v>6.87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1.2500000000000025E-2"/>
                  <c:y val="-2.3391756855396387E-3"/>
                </c:manualLayout>
              </c:layout>
              <c:showVal val="1"/>
            </c:dLbl>
            <c:dLbl>
              <c:idx val="1"/>
              <c:layout>
                <c:manualLayout>
                  <c:x val="1.6666666666666701E-2"/>
                  <c:y val="-2.3391756855396387E-3"/>
                </c:manualLayout>
              </c:layout>
              <c:showVal val="1"/>
            </c:dLbl>
            <c:dLbl>
              <c:idx val="2"/>
              <c:layout>
                <c:manualLayout>
                  <c:x val="1.5277777777777781E-2"/>
                  <c:y val="-1.1695878427698201E-2"/>
                </c:manualLayout>
              </c:layout>
              <c:showVal val="1"/>
            </c:dLbl>
            <c:dLbl>
              <c:idx val="3"/>
              <c:layout>
                <c:manualLayout>
                  <c:x val="1.5808180227471567E-2"/>
                  <c:y val="-1.6374413985839331E-2"/>
                </c:manualLayout>
              </c:layout>
              <c:showVal val="1"/>
            </c:dLbl>
            <c:dLbl>
              <c:idx val="4"/>
              <c:layout>
                <c:manualLayout>
                  <c:x val="1.1111111111111125E-2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1.5277777777777781E-2"/>
                  <c:y val="8.5768784328141449E-17"/>
                </c:manualLayout>
              </c:layout>
              <c:showVal val="1"/>
            </c:dLbl>
            <c:dLbl>
              <c:idx val="6"/>
              <c:layout>
                <c:manualLayout>
                  <c:x val="4.1666666666666683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  Общегосударственные вопросы</c:v>
                </c:pt>
                <c:pt idx="1">
                  <c:v> Национальная экономика</c:v>
                </c:pt>
                <c:pt idx="2">
                  <c:v>ЖКХ</c:v>
                </c:pt>
                <c:pt idx="3">
                  <c:v>  Образование</c:v>
                </c:pt>
                <c:pt idx="4">
                  <c:v>  Культура</c:v>
                </c:pt>
                <c:pt idx="5">
                  <c:v>  Социальная политика</c:v>
                </c:pt>
                <c:pt idx="6">
                  <c:v>ФК и спорт</c:v>
                </c:pt>
                <c:pt idx="7">
                  <c:v>МБТ</c:v>
                </c:pt>
              </c:strCache>
            </c:strRef>
          </c:cat>
          <c:val>
            <c:numRef>
              <c:f>Лист1!$D$2:$D$9</c:f>
              <c:numCache>
                <c:formatCode>#,##0</c:formatCode>
                <c:ptCount val="8"/>
                <c:pt idx="0">
                  <c:v>75</c:v>
                </c:pt>
                <c:pt idx="1">
                  <c:v>58</c:v>
                </c:pt>
                <c:pt idx="2">
                  <c:v>85</c:v>
                </c:pt>
                <c:pt idx="3">
                  <c:v>342</c:v>
                </c:pt>
                <c:pt idx="4">
                  <c:v>21</c:v>
                </c:pt>
                <c:pt idx="5">
                  <c:v>28</c:v>
                </c:pt>
                <c:pt idx="6">
                  <c:v>3.3000000000000002E-2</c:v>
                </c:pt>
                <c:pt idx="7">
                  <c:v>6.87</c:v>
                </c:pt>
              </c:numCache>
            </c:numRef>
          </c:val>
        </c:ser>
        <c:shape val="cylinder"/>
        <c:axId val="168108800"/>
        <c:axId val="169396096"/>
        <c:axId val="0"/>
      </c:bar3DChart>
      <c:catAx>
        <c:axId val="168108800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396096"/>
        <c:crosses val="autoZero"/>
        <c:auto val="1"/>
        <c:lblAlgn val="ctr"/>
        <c:lblOffset val="100"/>
      </c:catAx>
      <c:valAx>
        <c:axId val="169396096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1088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8402353328385854"/>
          <c:y val="4.1400014650120984E-2"/>
          <c:w val="0.43195293343230318"/>
          <c:h val="6.2673754461671338E-2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8.0200381291604967E-3"/>
          <c:y val="0.19309971631689823"/>
          <c:w val="0.97392415168940505"/>
          <c:h val="0.806900314203204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explosion val="22"/>
          <c:dPt>
            <c:idx val="5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4.6455859761995198E-2"/>
                  <c:y val="5.8479112089999258E-4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Общегосударственные </a:t>
                    </a:r>
                    <a:r>
                      <a:rPr lang="ru-RU" b="1" dirty="0"/>
                      <a:t>вопросы
61 </a:t>
                    </a:r>
                    <a:r>
                      <a:rPr lang="ru-RU" b="1" dirty="0" smtClean="0"/>
                      <a:t>618,8 т.р.</a:t>
                    </a:r>
                    <a:r>
                      <a:rPr lang="ru-RU" b="1" dirty="0"/>
                      <a:t>
12,5%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1"/>
              <c:layout>
                <c:manualLayout>
                  <c:x val="2.1253089753442863E-2"/>
                  <c:y val="-0.1194992567166716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  </a:t>
                    </a:r>
                    <a:r>
                      <a:rPr lang="ru-RU" b="1" dirty="0" smtClean="0"/>
                      <a:t>Национальная </a:t>
                    </a:r>
                    <a:r>
                      <a:rPr lang="ru-RU" b="1" dirty="0"/>
                      <a:t>оборона
1 </a:t>
                    </a:r>
                    <a:r>
                      <a:rPr lang="ru-RU" b="1" dirty="0" smtClean="0"/>
                      <a:t>572,1 т.р.</a:t>
                    </a:r>
                    <a:r>
                      <a:rPr lang="ru-RU" b="1" dirty="0"/>
                      <a:t>
0,3%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2"/>
              <c:layout>
                <c:manualLayout>
                  <c:x val="0"/>
                  <c:y val="1.7478715905526486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 Национальная экономика
38 </a:t>
                    </a:r>
                    <a:r>
                      <a:rPr lang="ru-RU" b="1" dirty="0" smtClean="0"/>
                      <a:t>407,3 т.р.</a:t>
                    </a:r>
                    <a:r>
                      <a:rPr lang="ru-RU" b="1" dirty="0"/>
                      <a:t>
7,8%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3"/>
              <c:layout>
                <c:manualLayout>
                  <c:x val="-0.11075529965528422"/>
                  <c:y val="-0.11492591387196371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b="1" dirty="0" smtClean="0"/>
                      <a:t> ЖКХ</a:t>
                    </a:r>
                    <a:r>
                      <a:rPr lang="ru-RU" b="1" dirty="0"/>
                      <a:t>
57 </a:t>
                    </a:r>
                    <a:r>
                      <a:rPr lang="ru-RU" b="1" dirty="0" smtClean="0"/>
                      <a:t>286,8 т.р.</a:t>
                    </a:r>
                    <a:r>
                      <a:rPr lang="ru-RU" b="1" dirty="0"/>
                      <a:t>
11,6%</a:t>
                    </a:r>
                  </a:p>
                </c:rich>
              </c:tx>
              <c:numFmt formatCode="0.0%" sourceLinked="0"/>
              <c:spPr/>
              <c:showVal val="1"/>
              <c:showCatName val="1"/>
              <c:showPercent val="1"/>
            </c:dLbl>
            <c:dLbl>
              <c:idx val="4"/>
              <c:layout>
                <c:manualLayout>
                  <c:x val="-6.3065062508523093E-4"/>
                  <c:y val="0.1408972703423984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b="1" dirty="0" smtClean="0"/>
                      <a:t>  </a:t>
                    </a:r>
                    <a:r>
                      <a:rPr lang="ru-RU" b="1" dirty="0"/>
                      <a:t>Охрана окружающей среды
</a:t>
                    </a:r>
                    <a:r>
                      <a:rPr lang="ru-RU" b="1" dirty="0" smtClean="0"/>
                      <a:t>218,4 т.р.</a:t>
                    </a:r>
                    <a:r>
                      <a:rPr lang="ru-RU" b="1" dirty="0"/>
                      <a:t>
0,04%</a:t>
                    </a:r>
                  </a:p>
                </c:rich>
              </c:tx>
              <c:numFmt formatCode="0.00%" sourceLinked="0"/>
              <c:spPr/>
              <c:showVal val="1"/>
              <c:showCatName val="1"/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b="1"/>
                      <a:t>  Образование
268 </a:t>
                    </a:r>
                    <a:r>
                      <a:rPr lang="ru-RU" b="1" smtClean="0"/>
                      <a:t>277,8 т.р.</a:t>
                    </a:r>
                    <a:r>
                      <a:rPr lang="ru-RU" b="1"/>
                      <a:t>
54,5%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6"/>
              <c:layout>
                <c:manualLayout>
                  <c:x val="-0.10628074513519069"/>
                  <c:y val="7.749025701155357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  </a:t>
                    </a:r>
                    <a:r>
                      <a:rPr lang="ru-RU" b="1" dirty="0"/>
                      <a:t>Культура
20 </a:t>
                    </a:r>
                    <a:r>
                      <a:rPr lang="ru-RU" b="1" dirty="0" smtClean="0"/>
                      <a:t>320,3 т.р.</a:t>
                    </a:r>
                    <a:r>
                      <a:rPr lang="ru-RU" b="1" dirty="0"/>
                      <a:t>
4,1%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7"/>
              <c:layout>
                <c:manualLayout>
                  <c:x val="-0.1276818879262776"/>
                  <c:y val="-1.0220491117713592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  </a:t>
                    </a:r>
                    <a:r>
                      <a:rPr lang="ru-RU" b="1" dirty="0"/>
                      <a:t>Социальная политика
27 </a:t>
                    </a:r>
                    <a:r>
                      <a:rPr lang="ru-RU" b="1" dirty="0" smtClean="0"/>
                      <a:t>870,6 т.р.</a:t>
                    </a:r>
                    <a:r>
                      <a:rPr lang="ru-RU" b="1" dirty="0"/>
                      <a:t>
5,7%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8"/>
              <c:layout>
                <c:manualLayout>
                  <c:x val="-1.6881771606148045E-2"/>
                  <c:y val="-3.1859972825171133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  </a:t>
                    </a:r>
                    <a:r>
                      <a:rPr lang="ru-RU" b="1" dirty="0"/>
                      <a:t>ФК и спорт
9 </a:t>
                    </a:r>
                    <a:r>
                      <a:rPr lang="ru-RU" b="1" dirty="0" smtClean="0"/>
                      <a:t>390,4 т.р.</a:t>
                    </a:r>
                    <a:r>
                      <a:rPr lang="ru-RU" b="1" dirty="0"/>
                      <a:t>
1,9%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9"/>
              <c:layout>
                <c:manualLayout>
                  <c:x val="3.2365026203637869E-2"/>
                  <c:y val="-4.0740375695065755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МБТ
7 </a:t>
                    </a:r>
                    <a:r>
                      <a:rPr lang="ru-RU" b="1" dirty="0" smtClean="0"/>
                      <a:t>644,6 т.р.</a:t>
                    </a:r>
                    <a:r>
                      <a:rPr lang="ru-RU" b="1" dirty="0"/>
                      <a:t>
1,6%</a:t>
                    </a:r>
                  </a:p>
                </c:rich>
              </c:tx>
              <c:showVal val="1"/>
              <c:showCatName val="1"/>
              <c:showPercent val="1"/>
            </c:dLbl>
            <c:numFmt formatCode="0.0%" sourceLinked="0"/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howPercent val="1"/>
            <c:showLeaderLines val="1"/>
          </c:dLbls>
          <c:cat>
            <c:strRef>
              <c:f>Лист1!$A$2:$A$11</c:f>
              <c:strCache>
                <c:ptCount val="10"/>
                <c:pt idx="0">
                  <c:v>  Общегосударственные вопросы</c:v>
                </c:pt>
                <c:pt idx="1">
                  <c:v>   Национальная оборона</c:v>
                </c:pt>
                <c:pt idx="2">
                  <c:v> Национальная экономика</c:v>
                </c:pt>
                <c:pt idx="3">
                  <c:v>ЖКХ</c:v>
                </c:pt>
                <c:pt idx="4">
                  <c:v>  Охрана окружающей среды</c:v>
                </c:pt>
                <c:pt idx="5">
                  <c:v>  Образование</c:v>
                </c:pt>
                <c:pt idx="6">
                  <c:v>  Культура</c:v>
                </c:pt>
                <c:pt idx="7">
                  <c:v>  Социальная политика</c:v>
                </c:pt>
                <c:pt idx="8">
                  <c:v>  ФК и спорт</c:v>
                </c:pt>
                <c:pt idx="9">
                  <c:v>МБТ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61618.8</c:v>
                </c:pt>
                <c:pt idx="1">
                  <c:v>1572.1</c:v>
                </c:pt>
                <c:pt idx="2">
                  <c:v>38407.300000000003</c:v>
                </c:pt>
                <c:pt idx="3">
                  <c:v>57286.8</c:v>
                </c:pt>
                <c:pt idx="4">
                  <c:v>218.4</c:v>
                </c:pt>
                <c:pt idx="5">
                  <c:v>268277.8</c:v>
                </c:pt>
                <c:pt idx="6">
                  <c:v>20320.3</c:v>
                </c:pt>
                <c:pt idx="7">
                  <c:v>27870.6</c:v>
                </c:pt>
                <c:pt idx="8">
                  <c:v>9390.4</c:v>
                </c:pt>
                <c:pt idx="9">
                  <c:v>7644.6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8.0200381291604967E-3"/>
          <c:y val="0.19309971631689823"/>
          <c:w val="0.97392415168940782"/>
          <c:h val="0.806900314203204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explosion val="22"/>
          <c:dPt>
            <c:idx val="3"/>
            <c:spPr>
              <a:solidFill>
                <a:schemeClr val="bg2">
                  <a:lumMod val="50000"/>
                </a:schemeClr>
              </a:solidFill>
            </c:spPr>
          </c:dPt>
          <c:dPt>
            <c:idx val="4"/>
            <c:spPr>
              <a:solidFill>
                <a:srgbClr val="E2CFF1"/>
              </a:solidFill>
            </c:spPr>
          </c:dPt>
          <c:dPt>
            <c:idx val="5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8.5852925478353451E-2"/>
                  <c:y val="5.8479112089999258E-4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 Общегосударственные вопросы
72 </a:t>
                    </a:r>
                    <a:r>
                      <a:rPr lang="ru-RU" dirty="0" smtClean="0"/>
                      <a:t>382,8 </a:t>
                    </a:r>
                    <a:r>
                      <a:rPr lang="ru-RU" sz="1800" b="1" i="0" u="none" strike="noStrike" baseline="0" dirty="0" smtClean="0"/>
                      <a:t>т.р.</a:t>
                    </a:r>
                    <a:r>
                      <a:rPr lang="ru-RU" dirty="0"/>
                      <a:t>
13,4%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1"/>
              <c:layout>
                <c:manualLayout>
                  <c:x val="1.220475187597818E-2"/>
                  <c:y val="-0.1019627063506846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   </a:t>
                    </a:r>
                    <a:r>
                      <a:rPr lang="ru-RU" dirty="0"/>
                      <a:t>Национальная оборона
1 </a:t>
                    </a:r>
                    <a:r>
                      <a:rPr lang="ru-RU" dirty="0" smtClean="0"/>
                      <a:t>866,8 </a:t>
                    </a:r>
                    <a:r>
                      <a:rPr lang="ru-RU" sz="1800" b="1" i="0" u="none" strike="noStrike" baseline="0" dirty="0" smtClean="0"/>
                      <a:t>т.р.</a:t>
                    </a:r>
                    <a:r>
                      <a:rPr lang="ru-RU" dirty="0"/>
                      <a:t>
0,3%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2"/>
              <c:layout>
                <c:manualLayout>
                  <c:x val="1.7921021521933388E-4"/>
                  <c:y val="-2.67604100647432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 </a:t>
                    </a:r>
                    <a:r>
                      <a:rPr lang="ru-RU" dirty="0"/>
                      <a:t>Национальная экономика
71 </a:t>
                    </a:r>
                    <a:r>
                      <a:rPr lang="ru-RU" dirty="0" smtClean="0"/>
                      <a:t>504,6</a:t>
                    </a:r>
                    <a:r>
                      <a:rPr lang="ru-RU" sz="1800" b="1" i="0" u="none" strike="noStrike" baseline="0" dirty="0" smtClean="0"/>
                      <a:t>т.р.</a:t>
                    </a:r>
                    <a:r>
                      <a:rPr lang="ru-RU" dirty="0"/>
                      <a:t>
13,2%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/>
                      <a:t>ЖКХ
66 </a:t>
                    </a:r>
                    <a:r>
                      <a:rPr lang="ru-RU" smtClean="0"/>
                      <a:t>500,8 </a:t>
                    </a:r>
                    <a:r>
                      <a:rPr lang="ru-RU" sz="1800" b="1" i="0" u="none" strike="noStrike" baseline="0" smtClean="0"/>
                      <a:t>т.р.</a:t>
                    </a:r>
                    <a:r>
                      <a:rPr lang="ru-RU" smtClean="0"/>
                      <a:t> </a:t>
                    </a:r>
                    <a:r>
                      <a:rPr lang="ru-RU"/>
                      <a:t>
12,3%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4"/>
              <c:layout>
                <c:manualLayout>
                  <c:x val="2.4138120219743889E-2"/>
                  <c:y val="-5.2703033491125978E-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/>
                      <a:t>  Охрана окружающей среды
</a:t>
                    </a:r>
                    <a:r>
                      <a:rPr lang="ru-RU" dirty="0" smtClean="0"/>
                      <a:t>249,5 </a:t>
                    </a:r>
                    <a:r>
                      <a:rPr lang="ru-RU" sz="1800" b="1" i="0" u="none" strike="noStrike" baseline="0" dirty="0" smtClean="0"/>
                      <a:t>т.р.</a:t>
                    </a:r>
                    <a:r>
                      <a:rPr lang="ru-RU" dirty="0"/>
                      <a:t>
0,05%</a:t>
                    </a:r>
                  </a:p>
                </c:rich>
              </c:tx>
              <c:numFmt formatCode="0.00%" sourceLinked="0"/>
              <c:spPr/>
              <c:showVal val="1"/>
              <c:showCatName val="1"/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/>
                      <a:t>  Образование
288 </a:t>
                    </a:r>
                    <a:r>
                      <a:rPr lang="ru-RU" smtClean="0"/>
                      <a:t>120,3 т.р.</a:t>
                    </a:r>
                    <a:r>
                      <a:rPr lang="ru-RU"/>
                      <a:t>
53,3%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6"/>
              <c:layout>
                <c:manualLayout>
                  <c:x val="-0.21739954519551821"/>
                  <c:y val="0.1401877851777652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 Культура
13 </a:t>
                    </a:r>
                    <a:r>
                      <a:rPr lang="ru-RU" dirty="0" smtClean="0"/>
                      <a:t>938,4 </a:t>
                    </a:r>
                    <a:r>
                      <a:rPr lang="ru-RU" sz="1800" b="1" i="0" u="none" strike="noStrike" baseline="0" dirty="0" smtClean="0"/>
                      <a:t>т.р.</a:t>
                    </a:r>
                    <a:r>
                      <a:rPr lang="ru-RU" dirty="0"/>
                      <a:t>
2,6%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7"/>
              <c:layout>
                <c:manualLayout>
                  <c:x val="-0.22483871645071882"/>
                  <c:y val="2.3391644835999703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 Социальная политика
19 </a:t>
                    </a:r>
                    <a:r>
                      <a:rPr lang="ru-RU" dirty="0" smtClean="0"/>
                      <a:t>371,8 </a:t>
                    </a:r>
                    <a:r>
                      <a:rPr lang="ru-RU" sz="1800" b="1" i="0" u="none" strike="noStrike" baseline="0" dirty="0" smtClean="0"/>
                      <a:t>т.р.</a:t>
                    </a:r>
                    <a:r>
                      <a:rPr lang="ru-RU" dirty="0"/>
                      <a:t>
3,6%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8"/>
              <c:layout/>
              <c:tx>
                <c:rich>
                  <a:bodyPr/>
                  <a:lstStyle/>
                  <a:p>
                    <a:pPr>
                      <a:defRPr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/>
                      <a:t>  ФК и спорт
</a:t>
                    </a:r>
                    <a:r>
                      <a:rPr lang="ru-RU" smtClean="0"/>
                      <a:t>33,0 </a:t>
                    </a:r>
                    <a:r>
                      <a:rPr lang="ru-RU" sz="1800" b="1" i="0" u="none" strike="noStrike" baseline="0" smtClean="0"/>
                      <a:t>т.р.</a:t>
                    </a:r>
                    <a:r>
                      <a:rPr lang="ru-RU"/>
                      <a:t>
0,01%</a:t>
                    </a:r>
                  </a:p>
                </c:rich>
              </c:tx>
              <c:numFmt formatCode="0.00%" sourceLinked="0"/>
              <c:spPr/>
              <c:showVal val="1"/>
              <c:showCatName val="1"/>
              <c:showPercent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/>
                      <a:t>МБТ
6 </a:t>
                    </a:r>
                    <a:r>
                      <a:rPr lang="ru-RU" smtClean="0"/>
                      <a:t>873,2 </a:t>
                    </a:r>
                    <a:r>
                      <a:rPr lang="ru-RU" sz="1800" b="1" i="0" u="none" strike="noStrike" baseline="0" smtClean="0"/>
                      <a:t>т.р.</a:t>
                    </a:r>
                    <a:r>
                      <a:rPr lang="ru-RU"/>
                      <a:t>
1,3%</a:t>
                    </a:r>
                  </a:p>
                </c:rich>
              </c:tx>
              <c:showVal val="1"/>
              <c:showCatName val="1"/>
              <c:showPercent val="1"/>
            </c:dLbl>
            <c:numFmt formatCode="0.0%" sourceLinked="0"/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howPercent val="1"/>
            <c:showLeaderLines val="1"/>
          </c:dLbls>
          <c:cat>
            <c:strRef>
              <c:f>Лист1!$A$2:$A$11</c:f>
              <c:strCache>
                <c:ptCount val="10"/>
                <c:pt idx="0">
                  <c:v>  Общегосударственные вопросы</c:v>
                </c:pt>
                <c:pt idx="1">
                  <c:v>   Национальная оборона</c:v>
                </c:pt>
                <c:pt idx="2">
                  <c:v> Национальная экономика</c:v>
                </c:pt>
                <c:pt idx="3">
                  <c:v>ЖКХ</c:v>
                </c:pt>
                <c:pt idx="4">
                  <c:v>  Охрана окружающей среды</c:v>
                </c:pt>
                <c:pt idx="5">
                  <c:v>  Образование</c:v>
                </c:pt>
                <c:pt idx="6">
                  <c:v>  Культура</c:v>
                </c:pt>
                <c:pt idx="7">
                  <c:v>  Социальная политика</c:v>
                </c:pt>
                <c:pt idx="8">
                  <c:v>  ФК и спорт</c:v>
                </c:pt>
                <c:pt idx="9">
                  <c:v>МБТ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72382.844159999993</c:v>
                </c:pt>
                <c:pt idx="1">
                  <c:v>1866.8</c:v>
                </c:pt>
                <c:pt idx="2">
                  <c:v>71504.573370000013</c:v>
                </c:pt>
                <c:pt idx="3">
                  <c:v>66500.800289999999</c:v>
                </c:pt>
                <c:pt idx="4">
                  <c:v>249.54486999999995</c:v>
                </c:pt>
                <c:pt idx="5">
                  <c:v>288120.25495999999</c:v>
                </c:pt>
                <c:pt idx="6">
                  <c:v>13938.436329999964</c:v>
                </c:pt>
                <c:pt idx="7">
                  <c:v>19371.831919999906</c:v>
                </c:pt>
                <c:pt idx="8">
                  <c:v>33</c:v>
                </c:pt>
                <c:pt idx="9">
                  <c:v>6873.2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5188446737933819E-2"/>
          <c:y val="0.18608219234599649"/>
          <c:w val="0.97392415168940838"/>
          <c:h val="0.806900314203204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explosion val="22"/>
          <c:dPt>
            <c:idx val="3"/>
            <c:spPr>
              <a:solidFill>
                <a:schemeClr val="bg2">
                  <a:lumMod val="50000"/>
                </a:schemeClr>
              </a:solidFill>
            </c:spPr>
          </c:dPt>
          <c:dPt>
            <c:idx val="4"/>
            <c:spPr>
              <a:solidFill>
                <a:srgbClr val="E2CFF1"/>
              </a:solidFill>
            </c:spPr>
          </c:dPt>
          <c:dPt>
            <c:idx val="5"/>
            <c:spPr>
              <a:solidFill>
                <a:srgbClr val="92D05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600"/>
                      <a:t>  Общегосударственные вопросы
74 </a:t>
                    </a:r>
                    <a:r>
                      <a:rPr lang="ru-RU" sz="1600" smtClean="0"/>
                      <a:t>929,3 </a:t>
                    </a:r>
                    <a:r>
                      <a:rPr lang="ru-RU" sz="1600" b="1" i="0" u="none" strike="noStrike" baseline="0" smtClean="0"/>
                      <a:t>т.р.</a:t>
                    </a:r>
                    <a:r>
                      <a:rPr lang="ru-RU" sz="1600"/>
                      <a:t>
12%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600" dirty="0"/>
                      <a:t>   Национальная оборона
2 </a:t>
                    </a:r>
                    <a:r>
                      <a:rPr lang="ru-RU" sz="1600" dirty="0" smtClean="0"/>
                      <a:t>271,2 </a:t>
                    </a:r>
                    <a:r>
                      <a:rPr lang="ru-RU" sz="1600" b="1" i="0" u="none" strike="noStrike" baseline="0" dirty="0" smtClean="0"/>
                      <a:t>т.р.</a:t>
                    </a:r>
                    <a:r>
                      <a:rPr lang="ru-RU" sz="1600" dirty="0"/>
                      <a:t>
</a:t>
                    </a:r>
                    <a:r>
                      <a:rPr lang="ru-RU" sz="1600" dirty="0" smtClean="0"/>
                      <a:t>0,4%</a:t>
                    </a:r>
                    <a:endParaRPr lang="ru-RU" sz="1600" dirty="0"/>
                  </a:p>
                </c:rich>
              </c:tx>
              <c:numFmt formatCode="0.0%" sourceLinked="0"/>
              <c:spPr/>
              <c:showVal val="1"/>
              <c:showCatName val="1"/>
              <c:showPercent val="1"/>
            </c:dLbl>
            <c:dLbl>
              <c:idx val="2"/>
              <c:layout>
                <c:manualLayout>
                  <c:x val="3.9787489986805642E-4"/>
                  <c:y val="1.7082531432753026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Национальная экономика
58 </a:t>
                    </a:r>
                    <a:r>
                      <a:rPr lang="ru-RU" dirty="0" smtClean="0"/>
                      <a:t>252,6 </a:t>
                    </a:r>
                    <a:r>
                      <a:rPr lang="ru-RU" sz="1600" b="1" i="0" u="none" strike="noStrike" baseline="0" dirty="0" smtClean="0"/>
                      <a:t>т.р.</a:t>
                    </a:r>
                    <a:r>
                      <a:rPr lang="ru-RU" dirty="0"/>
                      <a:t>
9%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/>
                      <a:t>ЖКХ
84 </a:t>
                    </a:r>
                    <a:r>
                      <a:rPr lang="ru-RU" smtClean="0"/>
                      <a:t>877,1 </a:t>
                    </a:r>
                    <a:r>
                      <a:rPr lang="ru-RU" sz="1600" b="1" i="0" u="none" strike="noStrike" baseline="0" smtClean="0"/>
                      <a:t>т.р.</a:t>
                    </a:r>
                    <a:r>
                      <a:rPr lang="ru-RU"/>
                      <a:t>
14%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/>
                      <a:t>  Охрана окружающей среды
</a:t>
                    </a:r>
                    <a:r>
                      <a:rPr lang="ru-RU" smtClean="0"/>
                      <a:t>113,0 т.р.</a:t>
                    </a:r>
                    <a:r>
                      <a:rPr lang="ru-RU"/>
                      <a:t>
</a:t>
                    </a:r>
                    <a:r>
                      <a:rPr lang="ru-RU" smtClean="0"/>
                      <a:t>0,02%</a:t>
                    </a:r>
                    <a:endParaRPr lang="ru-RU"/>
                  </a:p>
                </c:rich>
              </c:tx>
              <c:showVal val="1"/>
              <c:showCatName val="1"/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z="1600"/>
                      <a:t>  Образование
341 </a:t>
                    </a:r>
                    <a:r>
                      <a:rPr lang="ru-RU" sz="1600" smtClean="0"/>
                      <a:t>988,0 т.р.</a:t>
                    </a:r>
                    <a:r>
                      <a:rPr lang="ru-RU" sz="1600"/>
                      <a:t>
55%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6"/>
              <c:layout>
                <c:manualLayout>
                  <c:x val="-0.1644768213176506"/>
                  <c:y val="0.17534137527031624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  Культура
21 </a:t>
                    </a:r>
                    <a:r>
                      <a:rPr lang="ru-RU" sz="1600" dirty="0" smtClean="0"/>
                      <a:t>253,2 </a:t>
                    </a:r>
                    <a:r>
                      <a:rPr lang="ru-RU" sz="1600" b="1" i="0" u="none" strike="noStrike" baseline="0" dirty="0" smtClean="0"/>
                      <a:t>т.р.</a:t>
                    </a:r>
                    <a:r>
                      <a:rPr lang="ru-RU" sz="1600" dirty="0"/>
                      <a:t>
4%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7"/>
              <c:layout>
                <c:manualLayout>
                  <c:x val="-0.23732608424720233"/>
                  <c:y val="9.3566579343999385E-3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  Социальная политика
27 </a:t>
                    </a:r>
                    <a:r>
                      <a:rPr lang="ru-RU" sz="1600" dirty="0" smtClean="0"/>
                      <a:t>750,5 </a:t>
                    </a:r>
                    <a:r>
                      <a:rPr lang="ru-RU" sz="1600" b="1" i="0" u="none" strike="noStrike" baseline="0" dirty="0" smtClean="0"/>
                      <a:t>т.р.</a:t>
                    </a:r>
                    <a:r>
                      <a:rPr lang="ru-RU" sz="1600" dirty="0"/>
                      <a:t>
5%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8"/>
              <c:layout>
                <c:manualLayout>
                  <c:x val="-0.15151927364942733"/>
                  <c:y val="-5.2453092845122298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  ФК и спорт
</a:t>
                    </a:r>
                    <a:r>
                      <a:rPr lang="ru-RU" sz="1600" dirty="0" smtClean="0"/>
                      <a:t>24,7 </a:t>
                    </a:r>
                    <a:r>
                      <a:rPr lang="ru-RU" sz="1600" b="1" i="0" u="none" strike="noStrike" baseline="0" dirty="0" smtClean="0"/>
                      <a:t>т.р.</a:t>
                    </a:r>
                    <a:r>
                      <a:rPr lang="ru-RU" sz="1600" dirty="0"/>
                      <a:t>
</a:t>
                    </a:r>
                    <a:r>
                      <a:rPr lang="ru-RU" sz="1600" dirty="0" smtClean="0"/>
                      <a:t>0,004%</a:t>
                    </a:r>
                    <a:endParaRPr lang="ru-RU" sz="1600" dirty="0"/>
                  </a:p>
                </c:rich>
              </c:tx>
              <c:showVal val="1"/>
              <c:showCatName val="1"/>
              <c:showPercent val="1"/>
            </c:dLbl>
            <c:dLbl>
              <c:idx val="9"/>
              <c:layout>
                <c:manualLayout>
                  <c:x val="0.10140656594619853"/>
                  <c:y val="-5.2453092845122298E-2"/>
                </c:manualLayout>
              </c:layout>
              <c:tx>
                <c:rich>
                  <a:bodyPr/>
                  <a:lstStyle/>
                  <a:p>
                    <a:r>
                      <a:rPr lang="ru-RU" sz="1600"/>
                      <a:t>МБТ
7 </a:t>
                    </a:r>
                    <a:r>
                      <a:rPr lang="ru-RU" sz="1600" smtClean="0"/>
                      <a:t>289,9 </a:t>
                    </a:r>
                    <a:r>
                      <a:rPr lang="ru-RU" sz="1600" b="1" i="0" u="none" strike="noStrike" baseline="0" smtClean="0"/>
                      <a:t>т.р.</a:t>
                    </a:r>
                    <a:r>
                      <a:rPr lang="ru-RU" sz="1600"/>
                      <a:t>
1%</a:t>
                    </a:r>
                  </a:p>
                </c:rich>
              </c:tx>
              <c:showVal val="1"/>
              <c:showCatName val="1"/>
              <c:showPercent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howPercent val="1"/>
            <c:showLeaderLines val="1"/>
          </c:dLbls>
          <c:cat>
            <c:strRef>
              <c:f>Лист1!$A$2:$A$11</c:f>
              <c:strCache>
                <c:ptCount val="10"/>
                <c:pt idx="0">
                  <c:v>  Общегосударственные вопросы</c:v>
                </c:pt>
                <c:pt idx="1">
                  <c:v>   Национальная оборона</c:v>
                </c:pt>
                <c:pt idx="2">
                  <c:v> Национальная экономика</c:v>
                </c:pt>
                <c:pt idx="3">
                  <c:v>ЖКХ</c:v>
                </c:pt>
                <c:pt idx="4">
                  <c:v>  Охрана окружающей среды</c:v>
                </c:pt>
                <c:pt idx="5">
                  <c:v>  Образование</c:v>
                </c:pt>
                <c:pt idx="6">
                  <c:v>  Культура</c:v>
                </c:pt>
                <c:pt idx="7">
                  <c:v>  Социальная политика</c:v>
                </c:pt>
                <c:pt idx="8">
                  <c:v>  ФК и спорт</c:v>
                </c:pt>
                <c:pt idx="9">
                  <c:v>МБТ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74929.307829999991</c:v>
                </c:pt>
                <c:pt idx="1">
                  <c:v>2271.1999999999998</c:v>
                </c:pt>
                <c:pt idx="2">
                  <c:v>58252.566769999998</c:v>
                </c:pt>
                <c:pt idx="3">
                  <c:v>84877.055139999997</c:v>
                </c:pt>
                <c:pt idx="4">
                  <c:v>113.0183</c:v>
                </c:pt>
                <c:pt idx="5">
                  <c:v>341988.00368000101</c:v>
                </c:pt>
                <c:pt idx="6">
                  <c:v>21253.218529999947</c:v>
                </c:pt>
                <c:pt idx="7">
                  <c:v>27750.480350000005</c:v>
                </c:pt>
                <c:pt idx="8">
                  <c:v>24.71</c:v>
                </c:pt>
                <c:pt idx="9">
                  <c:v>7289.9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2024 год</a:t>
            </a:r>
          </a:p>
        </c:rich>
      </c:tx>
      <c:layout>
        <c:manualLayout>
          <c:xMode val="edge"/>
          <c:yMode val="edge"/>
          <c:x val="0.37897018768880608"/>
          <c:y val="8.1374965145531566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419798940226814E-2"/>
          <c:y val="0.17433480502890469"/>
          <c:w val="0.95676125389988043"/>
          <c:h val="0.61294714706371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explosion val="25"/>
          <c:dPt>
            <c:idx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Lbls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Расходы на муниципальные программы </c:v>
                </c:pt>
                <c:pt idx="1">
                  <c:v>Непрограммные 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446902.9</c:v>
                </c:pt>
                <c:pt idx="1">
                  <c:v>93938.4</c:v>
                </c:pt>
              </c:numCache>
            </c:numRef>
          </c:val>
        </c:ser>
      </c:pie3DChart>
    </c:plotArea>
    <c:legend>
      <c:legendPos val="b"/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2025 год</a:t>
            </a:r>
          </a:p>
        </c:rich>
      </c:tx>
      <c:layout>
        <c:manualLayout>
          <c:xMode val="edge"/>
          <c:yMode val="edge"/>
          <c:x val="0.38840414995295697"/>
          <c:y val="7.8568931864651484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419798940226814E-2"/>
          <c:y val="0.17433480502890469"/>
          <c:w val="0.95676125389987998"/>
          <c:h val="0.612947147063715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explosion val="25"/>
          <c:dPt>
            <c:idx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Lbls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Расходы на муниципальные программы </c:v>
                </c:pt>
                <c:pt idx="1">
                  <c:v>Непрограммные 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446902.9</c:v>
                </c:pt>
                <c:pt idx="1">
                  <c:v>93938.4</c:v>
                </c:pt>
              </c:numCache>
            </c:numRef>
          </c:val>
        </c:ser>
      </c:pie3DChart>
    </c:plotArea>
    <c:legend>
      <c:legendPos val="b"/>
      <c:layout/>
    </c:legend>
    <c:plotVisOnly val="1"/>
  </c:chart>
  <c:txPr>
    <a:bodyPr/>
    <a:lstStyle/>
    <a:p>
      <a:pPr>
        <a:defRPr sz="1800">
          <a:solidFill>
            <a:schemeClr val="bg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6A83A-4B86-4ED7-BF54-63776DD21AAA}" type="datetimeFigureOut">
              <a:rPr lang="ru-RU" smtClean="0"/>
              <a:pPr/>
              <a:t>20.08.2026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A78E8-A37B-4B8B-9B7C-4D6A122F3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9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40F5B-6098-4282-8025-CC5ABC4BB85B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9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9695B-852C-45D0-A457-8FD133C93B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9957A7-8177-463C-B91A-8D53C908E8C4}" type="slidenum">
              <a:rPr lang="ru-RU"/>
              <a:pPr/>
              <a:t>17</a:t>
            </a:fld>
            <a:endParaRPr lang="ru-RU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3900" y="509588"/>
            <a:ext cx="3400425" cy="2549525"/>
          </a:xfrm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B8E8-5309-40FA-9447-0ABA3E85C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500042"/>
            <a:ext cx="8001056" cy="221457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</a:rPr>
              <a:t>Информация об исполнении  районного бюджета</a:t>
            </a:r>
            <a:b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</a:rPr>
            </a:br>
            <a:r>
              <a:rPr lang="ru-RU" sz="4000" b="1" i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</a:rPr>
              <a:t>за 2025 </a:t>
            </a:r>
            <a: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</a:rPr>
              <a:t>год</a:t>
            </a:r>
          </a:p>
        </p:txBody>
      </p:sp>
      <p:pic>
        <p:nvPicPr>
          <p:cNvPr id="1026" name="Picture 2" descr="C:\Users\user4\Pictures\25872109.jpg"/>
          <p:cNvPicPr>
            <a:picLocks noChangeAspect="1" noChangeArrowheads="1"/>
          </p:cNvPicPr>
          <p:nvPr/>
        </p:nvPicPr>
        <p:blipFill>
          <a:blip r:embed="rId2"/>
          <a:srcRect t="2362" b="25984"/>
          <a:stretch>
            <a:fillRect/>
          </a:stretch>
        </p:blipFill>
        <p:spPr bwMode="auto">
          <a:xfrm>
            <a:off x="928662" y="2714620"/>
            <a:ext cx="7358114" cy="395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8" name="Rectangle 786"/>
          <p:cNvSpPr>
            <a:spLocks noGrp="1" noChangeArrowheads="1"/>
          </p:cNvSpPr>
          <p:nvPr>
            <p:ph type="title"/>
          </p:nvPr>
        </p:nvSpPr>
        <p:spPr>
          <a:xfrm>
            <a:off x="357158" y="428604"/>
            <a:ext cx="8501122" cy="57150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</a:rPr>
              <a:t>Информация об исполнении районного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</a:rPr>
              <a:t>бюджета за 2025 год</a:t>
            </a:r>
            <a:endParaRPr lang="ru-RU" sz="2400" b="1" i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</p:nvPr>
        </p:nvGraphicFramePr>
        <p:xfrm>
          <a:off x="357158" y="1000108"/>
          <a:ext cx="8512020" cy="5612767"/>
        </p:xfrm>
        <a:graphic>
          <a:graphicData uri="http://schemas.openxmlformats.org/drawingml/2006/table">
            <a:tbl>
              <a:tblPr/>
              <a:tblGrid>
                <a:gridCol w="2842201"/>
                <a:gridCol w="820137"/>
                <a:gridCol w="820137"/>
                <a:gridCol w="837813"/>
                <a:gridCol w="834278"/>
                <a:gridCol w="745459"/>
                <a:gridCol w="834278"/>
                <a:gridCol w="777717"/>
              </a:tblGrid>
              <a:tr h="205969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тыс.рублей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24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Исполне-ние за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Исполне-ние за 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(%), 2025 год/2024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Отклоне-ние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2025 г. от 2024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FFCC"/>
                    </a:solidFill>
                  </a:tcPr>
                </a:tc>
              </a:tr>
              <a:tr h="654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годовой план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испол-нения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8289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493 090,9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533 660,8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610 613,3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626 633,4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92 972,6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9982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НАЛОГОВЫЕ И НЕНАЛОГОВЫЕ ДОХОДЫ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173 469,8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189 770,0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213 724,8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230 384,2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40 614,2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78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БЕЗВОЗМЕЗДНЫЕ ПОСТУПЛЕНИЯ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319 621,0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343 890,9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396 888,6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396 249,2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52 358,3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89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492 607,0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540 841,3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623 046,4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618 749,5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77 908,2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0596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районных средств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207 999,9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235 846,6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266 378,2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262 782,2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26 935,6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89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бюджетов поселений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2 328,3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2 329,9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2 292,9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2 292,9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3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областных средств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214 708,8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222 956,9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215 243,0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219 229,9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-3 727,0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94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федеральных средств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67 570,0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79 707,9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139 132,3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134 444,4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54 736,6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40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ДЕФИЦИТ(-), ПРОФИЦИТ(+)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-7 180,5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-12 433,1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7 883,9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15 064,4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4119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Источники финансирования дефицита бюджета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-483,8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7 180,5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12 433,1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-7 883,9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-15 064,4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6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72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изменение остатков средств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-483,8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7 180,5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12 433,1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-7 883,9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-15 064,4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54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увеличение остатков средств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-493 090,9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-533 660,8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-610 613,3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-626 633,4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-92 972,6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6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уменьшение остатков средств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492 607,0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540 841,3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623 046,4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618 749,5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77 908,2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поступлений в </a:t>
            </a:r>
            <a:br>
              <a:rPr lang="ru-RU" sz="4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районный бюджет в 2025 году</a:t>
            </a:r>
            <a:endParaRPr lang="ru-RU" sz="40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8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</a:rPr>
              <a:t>Информация о поступлении доходов в районный бюджет за 2025 год</a:t>
            </a:r>
            <a:endParaRPr lang="ru-RU" sz="2400" b="1" i="1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0070C0"/>
              </a:solidFill>
              <a:latin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</p:nvPr>
        </p:nvGraphicFramePr>
        <p:xfrm>
          <a:off x="357158" y="1214422"/>
          <a:ext cx="8512761" cy="5074592"/>
        </p:xfrm>
        <a:graphic>
          <a:graphicData uri="http://schemas.openxmlformats.org/drawingml/2006/table">
            <a:tbl>
              <a:tblPr/>
              <a:tblGrid>
                <a:gridCol w="2880169"/>
                <a:gridCol w="810920"/>
                <a:gridCol w="810920"/>
                <a:gridCol w="828398"/>
                <a:gridCol w="824902"/>
                <a:gridCol w="665704"/>
                <a:gridCol w="824902"/>
                <a:gridCol w="866846"/>
              </a:tblGrid>
              <a:tr h="293938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тыс.рублей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Исполне-ние за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Исполне-ние за 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(%), 2025 год/2024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2025 г. от 2024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FFCC"/>
                    </a:solidFill>
                  </a:tcPr>
                </a:tc>
              </a:tr>
              <a:tr h="7694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годовой план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испол-нения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4270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493 090,9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533 660,8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524 152,7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626 633,4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92 972,6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НАЛОГОВЫЕ И НЕНАЛОГОВЫЕ ДОХОДЫ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173 469,8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189 770,0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174 255,6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230 384,2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40 614,2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2478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Налог на доходы физических лиц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91 878,9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104 494,3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92 561,1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129 736,2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25 242,0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Акцизы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20 335,3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22 269,6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20 501,8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22 754,5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Налоги на совокупный доход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10 085,3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14 751,5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14 461,9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18 287,2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3 535,7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Государственная пошлина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4 301,1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2 202,5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49 957,5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46 156,0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44 710,8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55 305,1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9 149,2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БЕЗВОЗМЕЗДНЫЕ ПОСТУПЛЕНИЯ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319 621,0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343 890,9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349 897,0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396 249,2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52 358,3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793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20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Дотация на выравнивание бюджетной обеспеченности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35 497,0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32 772,0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33 345,0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33 345,0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1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дотации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3 117,9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3 084,3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3 084,3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1 479,8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Субсидии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70 209,9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99 115,3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147 561,4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153 811,9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54 696,7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187 054,2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175 577,0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180 632,7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175 816,7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Иные межбюджетные трансферты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18 778,3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29 144,3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27 649,2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25 513,7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-3 630,5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4 963,7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5 677,8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4 615,9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4 677,5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-1 000,3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Динамика поступления основных видов налогов в районный бюджет в 2021-2025 </a:t>
            </a:r>
            <a:r>
              <a:rPr lang="ru-RU" sz="3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3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214282" y="1643050"/>
          <a:ext cx="8715436" cy="5043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Динамика поступления основных видов неналоговых доходов в районный бюджет в 2021-2025 </a:t>
            </a:r>
            <a:r>
              <a:rPr lang="ru-RU" sz="2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2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2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руб.</a:t>
            </a:r>
            <a:endParaRPr lang="ru-RU" sz="2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214282" y="1285860"/>
          <a:ext cx="8715436" cy="5043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357686" y="2143116"/>
          <a:ext cx="4572032" cy="3079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1000132"/>
                <a:gridCol w="1000132"/>
                <a:gridCol w="928694"/>
              </a:tblGrid>
              <a:tr h="4506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Наименование показателей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Уточненный годовой план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Исполнение за </a:t>
                      </a:r>
                      <a:r>
                        <a:rPr lang="ru-RU" sz="1000" dirty="0" smtClean="0">
                          <a:latin typeface="Arial"/>
                          <a:ea typeface="Times New Roman"/>
                          <a:cs typeface="Times New Roman"/>
                        </a:rPr>
                        <a:t>2024 год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% исполнения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Дотация на выравнивание бюджетной обеспеченности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6 989,9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6 989,9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Субвенции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2 271,2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2 271,2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 Иные межбюджетные трансферты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5 360,0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5 356,1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14 621,1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14 617,2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финансовой помощи  нижестоящим бюджетам за 2025 год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00958" y="1928802"/>
            <a:ext cx="13621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тыс.рублей</a:t>
            </a:r>
            <a:endParaRPr lang="ru-RU" sz="12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42844" y="1500174"/>
          <a:ext cx="4500595" cy="4983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65321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расходов районного бюджета за 2025 год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29520" y="1142984"/>
            <a:ext cx="1278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4000" dirty="0" smtClean="0">
              <a:latin typeface="Arial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1" y="1510716"/>
          <a:ext cx="8643996" cy="5146182"/>
        </p:xfrm>
        <a:graphic>
          <a:graphicData uri="http://schemas.openxmlformats.org/drawingml/2006/table">
            <a:tbl>
              <a:tblPr/>
              <a:tblGrid>
                <a:gridCol w="3450732"/>
                <a:gridCol w="995734"/>
                <a:gridCol w="1068696"/>
                <a:gridCol w="1068696"/>
                <a:gridCol w="1047237"/>
                <a:gridCol w="1012901"/>
              </a:tblGrid>
              <a:tr h="6548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за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за 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за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(%),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год/2024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 от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2102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492 607,0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540 841,3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618 749,5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77 908,2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0817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Первоочередные расходы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347 743,6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396 052,5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398 817,1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2 764,7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1829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17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Заработная плата с начислениями (включая расходы, произведенные в виде субсидий на выполнение муниципального задания бюджетным учреждениям)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268 589,7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285 392,9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296 172,6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10 779,7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3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Публичные нормативные обязательства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1 264,6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58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социальные выплаты и меры социальной поддержки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6 476,9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7 462,1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4 245,1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-3 217,0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49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Транспорт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2 400,0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2 700,0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64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Дорожное хозяйство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35 394,1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62 500,1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54 149,7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-8 350,3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58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 бюджетам поселений (без ДФ)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9 986,7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11 038,4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12 621,1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54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Оплата коммунальных услуг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11 923,7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13 187,5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12 441,6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-745,9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2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Продукты питания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12 900,5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13 631,5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14 216,6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6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расходы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144 863,4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144 788,8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219 932,3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75 143,5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714876" y="1428736"/>
          <a:ext cx="4038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357158" y="1500174"/>
          <a:ext cx="4038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Структура расходов районного бюджета</a:t>
            </a:r>
            <a:endParaRPr lang="ru-RU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142844" y="1785926"/>
          <a:ext cx="4352956" cy="4794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643438" y="1785926"/>
          <a:ext cx="4352956" cy="4794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F17B1"/>
                </a:solidFill>
                <a:latin typeface="Times New Roman" pitchFamily="18" charset="0"/>
                <a:cs typeface="Times New Roman" pitchFamily="18" charset="0"/>
              </a:rPr>
              <a:t>Структура первоочередных расходов районного бюджета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01122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расходов районного бюджета за 2025 год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29520" y="1214422"/>
            <a:ext cx="1278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4000" dirty="0" smtClean="0">
              <a:latin typeface="Arial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16030" y="1515762"/>
          <a:ext cx="8929718" cy="4573747"/>
        </p:xfrm>
        <a:graphic>
          <a:graphicData uri="http://schemas.openxmlformats.org/drawingml/2006/table">
            <a:tbl>
              <a:tblPr/>
              <a:tblGrid>
                <a:gridCol w="3117913"/>
                <a:gridCol w="875985"/>
                <a:gridCol w="875985"/>
                <a:gridCol w="879696"/>
                <a:gridCol w="816596"/>
                <a:gridCol w="790613"/>
                <a:gridCol w="712665"/>
                <a:gridCol w="860265"/>
              </a:tblGrid>
              <a:tr h="2684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за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за 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(%), 2025 год/2024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 2025 г. от 2024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839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годовой план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Общегосударственные вопросы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61 618,8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72 382,8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77 096,7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74 929,3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2 546,5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Национальная оборона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1 866,8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2 271,2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2 271,2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Национальная экономика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38 407,3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71 504,6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50 594,2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58 252,6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-13 252,0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Дорожное хозяйство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35 394,1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62 500,1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46 246,5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54 149,7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-8 350,3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57 286,8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66 500,8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87 550,0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84 877,1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18 376,3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0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Охрана окружающей среды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Образование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268 277,8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288 120,3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345 858,9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341 988,0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53 867,7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Культура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20 320,3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13 938,4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21 470,0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21 253,2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7 314,8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Социальная политика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27 870,6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19 371,8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30 777,7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27 750,5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8 378,6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ФК и спорт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9 390,4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7 644,6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6 873,2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7 289,9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7 289,9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92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 РАСХОДОВ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492 607,0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540 841,3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623 046,4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618 749,5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77 908,2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071546"/>
          <a:ext cx="9144000" cy="5429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Исполнение районного бюджета по основным направлениям расходования средств, млн. рублей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285860"/>
          <a:ext cx="8858312" cy="5429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расходов районного бюджета </a:t>
            </a:r>
            <a:b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2023 году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285860"/>
          <a:ext cx="8858312" cy="5429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расходов районного бюджета </a:t>
            </a:r>
            <a:b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2024 году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285860"/>
          <a:ext cx="8858312" cy="5429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расходов районного бюджета </a:t>
            </a:r>
            <a:b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2025 году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Дорожного фонда Покровского района за 2025 год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</p:nvPr>
        </p:nvGraphicFramePr>
        <p:xfrm>
          <a:off x="69273" y="1571612"/>
          <a:ext cx="8931882" cy="4572032"/>
        </p:xfrm>
        <a:graphic>
          <a:graphicData uri="http://schemas.openxmlformats.org/drawingml/2006/table">
            <a:tbl>
              <a:tblPr/>
              <a:tblGrid>
                <a:gridCol w="5717173"/>
                <a:gridCol w="1171169"/>
                <a:gridCol w="1136575"/>
                <a:gridCol w="906965"/>
              </a:tblGrid>
              <a:tr h="6408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Уточненный годовой план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Исполнение за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% </a:t>
                      </a:r>
                      <a:r>
                        <a:rPr lang="ru-RU" sz="1400" b="0" i="0" u="none" strike="noStrike" dirty="0" err="1" smtClean="0">
                          <a:latin typeface="Times New Roman"/>
                        </a:rPr>
                        <a:t>исполне-ния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12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ДОХОДЫ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46 246,5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54 878,9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31296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Налоговые доходы Дорожного фонда Покровского района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23 006,8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22 754,5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67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Субсидии бюджетам муниципальных районов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21 402,3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30 287,0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/>
                        </a:rPr>
                        <a:t>Остаток средств Дорожного фонда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01.01.2025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г.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РАСХОДЫ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46 246,5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54 149,7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0671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Строительство, реконструкция, капитальный ремонт, ремонт и содержание автомобильных дорог общего пользования местного значения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44 246,5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52 153,6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56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Предоставление бюджетам поселений межбюджетных трансфертов на строительство, реконструкцию, капитальный ремонт, ремонт и содержание автомобильных дорог общего пользования местного значения</a:t>
                      </a:r>
                    </a:p>
                  </a:txBody>
                  <a:tcPr marL="46800" marR="468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1 996,1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43834" y="1214422"/>
            <a:ext cx="1278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40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Заголовок 5"/>
          <p:cNvSpPr txBox="1">
            <a:spLocks/>
          </p:cNvSpPr>
          <p:nvPr/>
        </p:nvSpPr>
        <p:spPr bwMode="auto">
          <a:xfrm>
            <a:off x="71438" y="-30163"/>
            <a:ext cx="8429625" cy="815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lang="ru-RU" sz="1400" b="1">
              <a:solidFill>
                <a:schemeClr val="bg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34" name="Заголовок 5"/>
          <p:cNvSpPr txBox="1">
            <a:spLocks/>
          </p:cNvSpPr>
          <p:nvPr/>
        </p:nvSpPr>
        <p:spPr>
          <a:xfrm>
            <a:off x="0" y="0"/>
            <a:ext cx="8429625" cy="785813"/>
          </a:xfrm>
          <a:prstGeom prst="rect">
            <a:avLst/>
          </a:prstGeom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b="1" kern="0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 bwMode="white">
          <a:xfrm>
            <a:off x="928662" y="428604"/>
            <a:ext cx="72009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72000" anchor="ctr"/>
          <a:lstStyle/>
          <a:p>
            <a:pPr algn="ctr" eaLnBrk="0" hangingPunct="0"/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программных и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непрограммных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расходов в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 году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91666" y="1051113"/>
            <a:ext cx="1278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4000" dirty="0" smtClean="0">
              <a:latin typeface="Arial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ph type="tbl" idx="1"/>
          </p:nvPr>
        </p:nvGraphicFramePr>
        <p:xfrm>
          <a:off x="167507" y="1445739"/>
          <a:ext cx="8862611" cy="5252050"/>
        </p:xfrm>
        <a:graphic>
          <a:graphicData uri="http://schemas.openxmlformats.org/drawingml/2006/table">
            <a:tbl>
              <a:tblPr/>
              <a:tblGrid>
                <a:gridCol w="3178026"/>
                <a:gridCol w="959735"/>
                <a:gridCol w="984343"/>
                <a:gridCol w="1096841"/>
                <a:gridCol w="970281"/>
                <a:gridCol w="660916"/>
                <a:gridCol w="1012469"/>
              </a:tblGrid>
              <a:tr h="30316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показателей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2023 год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2024 год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 год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2025год/ 2024год,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</a:tr>
              <a:tr h="606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годовой план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2025 год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633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муниципальные программы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410 715,0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446 902,9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515 156,9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515 054,3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 в общем объеме расходов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федерального бюджета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62 471,2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74 843,9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133 200,9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130 635,2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7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областного бюджета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206 182,7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212 810,9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203 086,0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207 317,8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районного бюджета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139 821,1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157 023,1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176 680,0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174 911,3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бюджетов поселений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2 240,0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2 225,0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2 190,0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2 190,0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Непрограммные расходы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81 892,0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93 938,4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107 889,5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103 695,2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FD4"/>
                    </a:solidFill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 в общем объеме расходов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FFF"/>
                    </a:solidFill>
                  </a:tcPr>
                </a:tc>
              </a:tr>
              <a:tr h="3570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федерального бюджета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5 098,8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4 864,0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5 931,4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3 809,3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областного бюджета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8 526,1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10 029,4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12 157,0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11 912,1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районного бюджета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68 178,8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78 940,1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89 698,2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87 870,9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1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бюджетов  поселений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 РАСХОДОВ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492 607,0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540 841,3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623 046,4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618 749,5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457200" y="1481138"/>
          <a:ext cx="4038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4714876" y="1571612"/>
          <a:ext cx="4038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357166"/>
            <a:ext cx="8715436" cy="1143000"/>
          </a:xfrm>
        </p:spPr>
        <p:txBody>
          <a:bodyPr>
            <a:noAutofit/>
          </a:bodyPr>
          <a:lstStyle/>
          <a:p>
            <a:pPr algn="ctr"/>
            <a:r>
              <a:rPr lang="ru-RU" sz="3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программных и </a:t>
            </a:r>
            <a:r>
              <a:rPr lang="ru-RU" sz="34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непрограммных</a:t>
            </a:r>
            <a:r>
              <a:rPr lang="ru-RU" sz="3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расходов районного бюджета</a:t>
            </a:r>
            <a:endParaRPr lang="ru-RU" sz="3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868346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муниципальных </a:t>
            </a:r>
            <a:b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 в </a:t>
            </a:r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году</a:t>
            </a:r>
            <a:endParaRPr lang="ru-RU" sz="3200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214282" y="1285861"/>
          <a:ext cx="8643998" cy="5256492"/>
        </p:xfrm>
        <a:graphic>
          <a:graphicData uri="http://schemas.openxmlformats.org/drawingml/2006/table">
            <a:tbl>
              <a:tblPr/>
              <a:tblGrid>
                <a:gridCol w="4429156"/>
                <a:gridCol w="1160629"/>
                <a:gridCol w="1071178"/>
                <a:gridCol w="1016941"/>
                <a:gridCol w="966094"/>
              </a:tblGrid>
              <a:tr h="4678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программы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F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годовой план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F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F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F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CFF1"/>
                    </a:solidFill>
                  </a:tcPr>
                </a:tc>
              </a:tr>
              <a:tr h="4024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"Развитие архивного дела в Покровском районе Орловской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5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"Оформление права собственности, учет и управление муниципальным имуществом Покровского района Орловской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511,3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-78,7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4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Муниципальная программа "Развитие муниципальной службы в Покровском районе"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9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"Организация транспортного обслуживания населения Покровского района на социально-значимых,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внутримуниципальных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маршрутах"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4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"Ремонт и развитие автомобильных дорог общего пользования местного  значения Покровского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46 246,5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54 149,7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7 903,3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"Охрана окружающей среды и экологическая безопасность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3 663,0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3 662,2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3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"Развитие водоснабжения, водоотведения на территории Покровского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16 074,2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16 073,0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"Молодежь Покровского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6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"Развитие системы образования Покровского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322 479,7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318 513,5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-3 966,2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4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"Участие в организации деятельности по сбору, транспортированию, обработке, утилизации, обезвреживанию, захоронению твердых коммунальных отходов на территории Покровского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2 496,8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2 496,8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72396" y="857232"/>
            <a:ext cx="1278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40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муниципальных </a:t>
            </a:r>
            <a:b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 в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году (продолжение)</a:t>
            </a:r>
            <a:endParaRPr lang="ru-RU" sz="2800" dirty="0">
              <a:solidFill>
                <a:srgbClr val="0070C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285720" y="1428736"/>
          <a:ext cx="8572560" cy="4701053"/>
        </p:xfrm>
        <a:graphic>
          <a:graphicData uri="http://schemas.openxmlformats.org/drawingml/2006/table">
            <a:tbl>
              <a:tblPr/>
              <a:tblGrid>
                <a:gridCol w="4387133"/>
                <a:gridCol w="1156456"/>
                <a:gridCol w="1062325"/>
                <a:gridCol w="1008537"/>
                <a:gridCol w="958109"/>
              </a:tblGrid>
              <a:tr h="500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программы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годовой план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</a:tr>
              <a:tr h="4600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"Развитие отрасли культуры в Покровском районе"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29 271,4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29 005,4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-265,9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0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"Комплексное развитие сельских территорий Покровского района Орловской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60 040,6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57 412,5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-2 628,1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"Адресная социальная помощь"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25 588,0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24 756,9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-831,1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4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"Комплексные меры противодействия злоупотреблению наркотиками и их незаконному обороту"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4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"Информатизация и защита информации органов местного самоуправления Покровского района Орловской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1 149,1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1 149,1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"Развитие физической культуры и спорта в Покровском районе"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33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"Обеспечение мероприятий гражданской обороны, предупреждения и ликвидации чрезвычайных ситуаций природного и техногенного характера, обеспечения пожарной безопасности и безопасности людей на водных объектах на территории Покровского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643834" y="1000108"/>
            <a:ext cx="1278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40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муниципальных </a:t>
            </a:r>
            <a:b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 в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году (продолжение)</a:t>
            </a:r>
            <a:endParaRPr lang="ru-RU" sz="2800" dirty="0">
              <a:solidFill>
                <a:srgbClr val="0070C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285720" y="1428736"/>
          <a:ext cx="8572560" cy="2179320"/>
        </p:xfrm>
        <a:graphic>
          <a:graphicData uri="http://schemas.openxmlformats.org/drawingml/2006/table">
            <a:tbl>
              <a:tblPr/>
              <a:tblGrid>
                <a:gridCol w="4387133"/>
                <a:gridCol w="1156456"/>
                <a:gridCol w="1062325"/>
                <a:gridCol w="1008537"/>
                <a:gridCol w="958109"/>
              </a:tblGrid>
              <a:tr h="4305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программы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годовой план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Исполнение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D9F2"/>
                    </a:solidFill>
                  </a:tcPr>
                </a:tc>
              </a:tr>
              <a:tr h="2781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«Обеспечение публичной деятельности и информационной открытости органов местного самоуправления Покровского района»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488,5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5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"Содержание и ремонт движимого и недвижимого муниципального имущества Покровского района Орловской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3 215,8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2 994,7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-221,1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5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Муниципальная программа "Содержание муниципальных гражданских кладбищ в Покровском районе Орловской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643834" y="1000108"/>
            <a:ext cx="1278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40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3966</TotalTime>
  <Words>2008</Words>
  <PresentationFormat>Экран (4:3)</PresentationFormat>
  <Paragraphs>819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Открытая</vt:lpstr>
      <vt:lpstr>Информация об исполнении  районного бюджета за 2025 год</vt:lpstr>
      <vt:lpstr>Информация об исполнении районного бюджета за 2025 год</vt:lpstr>
      <vt:lpstr>Структура поступлений в  районный бюджет в 2025 году</vt:lpstr>
      <vt:lpstr>Информация о поступлении доходов в районный бюджет за 2025 год</vt:lpstr>
      <vt:lpstr>Динамика поступления основных видов налогов в районный бюджет в 2021-2025 гг , млн рублей</vt:lpstr>
      <vt:lpstr>Динамика поступления основных видов неналоговых доходов в районный бюджет в 2021-2025 гг , млн руб.</vt:lpstr>
      <vt:lpstr>Структура финансовой помощи  нижестоящим бюджетам за 2025 год</vt:lpstr>
      <vt:lpstr>Информация об исполнении расходов районного бюджета за 2025 год</vt:lpstr>
      <vt:lpstr>Структура расходов районного бюджета</vt:lpstr>
      <vt:lpstr>Структура первоочередных расходов районного бюджета</vt:lpstr>
      <vt:lpstr>Информация об исполнении расходов районного бюджета за 2025 год</vt:lpstr>
      <vt:lpstr>Исполнение районного бюджета по основным направлениям расходования средств, млн. рублей</vt:lpstr>
      <vt:lpstr>Структура расходов районного бюджета  в 2023 году</vt:lpstr>
      <vt:lpstr>Структура расходов районного бюджета  в 2024 году</vt:lpstr>
      <vt:lpstr>Структура расходов районного бюджета  в 2025 году</vt:lpstr>
      <vt:lpstr>Информация об исполнении Дорожного фонда Покровского района за 2025 год</vt:lpstr>
      <vt:lpstr>Слайд 17</vt:lpstr>
      <vt:lpstr>Структура программных и непрограммных расходов районного бюджета</vt:lpstr>
      <vt:lpstr>Информация об исполнении муниципальных  программ в 2025 году</vt:lpstr>
      <vt:lpstr>Информация об исполнении муниципальных  программ в 2025 году (продолжение)</vt:lpstr>
      <vt:lpstr>Информация об исполнении муниципальных  программ в 2025 году (продолжение)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user4</cp:lastModifiedBy>
  <cp:revision>549</cp:revision>
  <dcterms:modified xsi:type="dcterms:W3CDTF">2026-08-20T11:44:27Z</dcterms:modified>
</cp:coreProperties>
</file>